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5"/>
  </p:notesMasterIdLst>
  <p:sldIdLst>
    <p:sldId id="262" r:id="rId2"/>
    <p:sldId id="263" r:id="rId3"/>
    <p:sldId id="261" r:id="rId4"/>
  </p:sldIdLst>
  <p:sldSz cx="21386800" cy="30279975"/>
  <p:notesSz cx="6735763" cy="9866313"/>
  <p:defaultTextStyle>
    <a:defPPr>
      <a:defRPr lang="ko-KR"/>
    </a:defPPr>
    <a:lvl1pPr marL="0" algn="l" defTabSz="2952323" rtl="0" eaLnBrk="1" latinLnBrk="1" hangingPunct="1">
      <a:defRPr sz="5800" kern="1200">
        <a:solidFill>
          <a:schemeClr val="tx1"/>
        </a:solidFill>
        <a:latin typeface="+mn-lt"/>
        <a:ea typeface="+mn-ea"/>
        <a:cs typeface="+mn-cs"/>
      </a:defRPr>
    </a:lvl1pPr>
    <a:lvl2pPr marL="1476162" algn="l" defTabSz="2952323" rtl="0" eaLnBrk="1" latinLnBrk="1" hangingPunct="1">
      <a:defRPr sz="5800" kern="1200">
        <a:solidFill>
          <a:schemeClr val="tx1"/>
        </a:solidFill>
        <a:latin typeface="+mn-lt"/>
        <a:ea typeface="+mn-ea"/>
        <a:cs typeface="+mn-cs"/>
      </a:defRPr>
    </a:lvl2pPr>
    <a:lvl3pPr marL="2952323" algn="l" defTabSz="2952323" rtl="0" eaLnBrk="1" latinLnBrk="1" hangingPunct="1">
      <a:defRPr sz="5800" kern="1200">
        <a:solidFill>
          <a:schemeClr val="tx1"/>
        </a:solidFill>
        <a:latin typeface="+mn-lt"/>
        <a:ea typeface="+mn-ea"/>
        <a:cs typeface="+mn-cs"/>
      </a:defRPr>
    </a:lvl3pPr>
    <a:lvl4pPr marL="4428485" algn="l" defTabSz="2952323" rtl="0" eaLnBrk="1" latinLnBrk="1" hangingPunct="1">
      <a:defRPr sz="5800" kern="1200">
        <a:solidFill>
          <a:schemeClr val="tx1"/>
        </a:solidFill>
        <a:latin typeface="+mn-lt"/>
        <a:ea typeface="+mn-ea"/>
        <a:cs typeface="+mn-cs"/>
      </a:defRPr>
    </a:lvl4pPr>
    <a:lvl5pPr marL="5904647" algn="l" defTabSz="2952323" rtl="0" eaLnBrk="1" latinLnBrk="1" hangingPunct="1">
      <a:defRPr sz="5800" kern="1200">
        <a:solidFill>
          <a:schemeClr val="tx1"/>
        </a:solidFill>
        <a:latin typeface="+mn-lt"/>
        <a:ea typeface="+mn-ea"/>
        <a:cs typeface="+mn-cs"/>
      </a:defRPr>
    </a:lvl5pPr>
    <a:lvl6pPr marL="7380808" algn="l" defTabSz="2952323" rtl="0" eaLnBrk="1" latinLnBrk="1" hangingPunct="1">
      <a:defRPr sz="5800" kern="1200">
        <a:solidFill>
          <a:schemeClr val="tx1"/>
        </a:solidFill>
        <a:latin typeface="+mn-lt"/>
        <a:ea typeface="+mn-ea"/>
        <a:cs typeface="+mn-cs"/>
      </a:defRPr>
    </a:lvl6pPr>
    <a:lvl7pPr marL="8856970" algn="l" defTabSz="2952323" rtl="0" eaLnBrk="1" latinLnBrk="1" hangingPunct="1">
      <a:defRPr sz="5800" kern="1200">
        <a:solidFill>
          <a:schemeClr val="tx1"/>
        </a:solidFill>
        <a:latin typeface="+mn-lt"/>
        <a:ea typeface="+mn-ea"/>
        <a:cs typeface="+mn-cs"/>
      </a:defRPr>
    </a:lvl7pPr>
    <a:lvl8pPr marL="10333131" algn="l" defTabSz="2952323" rtl="0" eaLnBrk="1" latinLnBrk="1" hangingPunct="1">
      <a:defRPr sz="5800" kern="1200">
        <a:solidFill>
          <a:schemeClr val="tx1"/>
        </a:solidFill>
        <a:latin typeface="+mn-lt"/>
        <a:ea typeface="+mn-ea"/>
        <a:cs typeface="+mn-cs"/>
      </a:defRPr>
    </a:lvl8pPr>
    <a:lvl9pPr marL="11809293" algn="l" defTabSz="2952323" rtl="0" eaLnBrk="1" latinLnBrk="1" hangingPunct="1">
      <a:defRPr sz="5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안내사항" id="{C8041419-AEE7-47FA-9D2A-EDD6A6D0E6A1}">
          <p14:sldIdLst/>
        </p14:section>
        <p14:section name="작업슬라이드" id="{3B49930E-6A6E-45B7-9ADA-93C809BD14D5}">
          <p14:sldIdLst/>
        </p14:section>
        <p14:section name="작업예시" id="{93E3C8B1-B716-4983-92CF-923CFB0C7BDD}">
          <p14:sldIdLst>
            <p14:sldId id="262"/>
            <p14:sldId id="263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9537">
          <p15:clr>
            <a:srgbClr val="A4A3A4"/>
          </p15:clr>
        </p15:guide>
        <p15:guide id="2" pos="67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ADCB"/>
    <a:srgbClr val="BE0B60"/>
    <a:srgbClr val="EE95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 varScale="1">
        <p:scale>
          <a:sx n="25" d="100"/>
          <a:sy n="25" d="100"/>
        </p:scale>
        <p:origin x="3102" y="18"/>
      </p:cViewPr>
      <p:guideLst>
        <p:guide orient="horz" pos="9537"/>
        <p:guide pos="673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96E30-7EDE-4223-BF7F-DC93CB7FF36B}" type="datetimeFigureOut">
              <a:rPr lang="ko-KR" altLang="en-US" smtClean="0"/>
              <a:t>2024-12-11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062163" y="739775"/>
            <a:ext cx="26114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2C3861-861C-472F-8B31-40A17AB2D7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3971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2C3861-861C-472F-8B31-40A17AB2D7F7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6328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2C3861-861C-472F-8B31-40A17AB2D7F7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87674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2C3861-861C-472F-8B31-40A17AB2D7F7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0753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604010" y="9406433"/>
            <a:ext cx="18178780" cy="649056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3208020" y="17158652"/>
            <a:ext cx="14970760" cy="77382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758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9516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4275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903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379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855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3309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806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634B2-0512-4F4C-B407-3D57756A1622}" type="datetimeFigureOut">
              <a:rPr lang="ko-KR" altLang="en-US" smtClean="0"/>
              <a:t>2024-12-11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09AB-8D4C-4440-B92E-07EDF45845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7212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634B2-0512-4F4C-B407-3D57756A1622}" type="datetimeFigureOut">
              <a:rPr lang="ko-KR" altLang="en-US" smtClean="0"/>
              <a:t>2024-12-11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09AB-8D4C-4440-B92E-07EDF45845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5894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6264736" y="5355072"/>
            <a:ext cx="11254060" cy="114075602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02553" y="5355072"/>
            <a:ext cx="33405737" cy="114075602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634B2-0512-4F4C-B407-3D57756A1622}" type="datetimeFigureOut">
              <a:rPr lang="ko-KR" altLang="en-US" smtClean="0"/>
              <a:t>2024-12-11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09AB-8D4C-4440-B92E-07EDF45845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0679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634B2-0512-4F4C-B407-3D57756A1622}" type="datetimeFigureOut">
              <a:rPr lang="ko-KR" altLang="en-US" smtClean="0"/>
              <a:t>2024-12-11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09AB-8D4C-4440-B92E-07EDF45845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2787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689410" y="19457703"/>
            <a:ext cx="18178780" cy="6013939"/>
          </a:xfrm>
        </p:spPr>
        <p:txBody>
          <a:bodyPr anchor="t"/>
          <a:lstStyle>
            <a:lvl1pPr algn="l">
              <a:defRPr sz="129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689410" y="12833952"/>
            <a:ext cx="18178780" cy="6623742"/>
          </a:xfrm>
        </p:spPr>
        <p:txBody>
          <a:bodyPr anchor="b"/>
          <a:lstStyle>
            <a:lvl1pPr marL="0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1pPr>
            <a:lvl2pPr marL="1475842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 marL="2951687" indent="0">
              <a:buNone/>
              <a:defRPr sz="5200">
                <a:solidFill>
                  <a:schemeClr val="tx1">
                    <a:tint val="75000"/>
                  </a:schemeClr>
                </a:solidFill>
              </a:defRPr>
            </a:lvl3pPr>
            <a:lvl4pPr marL="4427536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4pPr>
            <a:lvl5pPr marL="5903378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5pPr>
            <a:lvl6pPr marL="7379220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6pPr>
            <a:lvl7pPr marL="885507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7pPr>
            <a:lvl8pPr marL="10330913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8pPr>
            <a:lvl9pPr marL="11806755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634B2-0512-4F4C-B407-3D57756A1622}" type="datetimeFigureOut">
              <a:rPr lang="ko-KR" altLang="en-US" smtClean="0"/>
              <a:t>2024-12-11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09AB-8D4C-4440-B92E-07EDF45845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9292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02554" y="31198189"/>
            <a:ext cx="22329898" cy="88232483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5188899" y="31198189"/>
            <a:ext cx="22329898" cy="88232483"/>
          </a:xfrm>
        </p:spPr>
        <p:txBody>
          <a:bodyPr/>
          <a:lstStyle>
            <a:lvl1pPr>
              <a:defRPr sz="9000"/>
            </a:lvl1pPr>
            <a:lvl2pPr>
              <a:defRPr sz="77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634B2-0512-4F4C-B407-3D57756A1622}" type="datetimeFigureOut">
              <a:rPr lang="ko-KR" altLang="en-US" smtClean="0"/>
              <a:t>2024-12-11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09AB-8D4C-4440-B92E-07EDF45845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403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69340" y="1212603"/>
            <a:ext cx="19248120" cy="5046663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069340" y="6777950"/>
            <a:ext cx="9449551" cy="2824727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75842" indent="0">
              <a:buNone/>
              <a:defRPr sz="6500" b="1"/>
            </a:lvl2pPr>
            <a:lvl3pPr marL="2951687" indent="0">
              <a:buNone/>
              <a:defRPr sz="5800" b="1"/>
            </a:lvl3pPr>
            <a:lvl4pPr marL="4427536" indent="0">
              <a:buNone/>
              <a:defRPr sz="5200" b="1"/>
            </a:lvl4pPr>
            <a:lvl5pPr marL="5903378" indent="0">
              <a:buNone/>
              <a:defRPr sz="5200" b="1"/>
            </a:lvl5pPr>
            <a:lvl6pPr marL="7379220" indent="0">
              <a:buNone/>
              <a:defRPr sz="5200" b="1"/>
            </a:lvl6pPr>
            <a:lvl7pPr marL="8855071" indent="0">
              <a:buNone/>
              <a:defRPr sz="5200" b="1"/>
            </a:lvl7pPr>
            <a:lvl8pPr marL="10330913" indent="0">
              <a:buNone/>
              <a:defRPr sz="5200" b="1"/>
            </a:lvl8pPr>
            <a:lvl9pPr marL="11806755" indent="0">
              <a:buNone/>
              <a:defRPr sz="5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1069340" y="9602677"/>
            <a:ext cx="9449551" cy="17446034"/>
          </a:xfrm>
        </p:spPr>
        <p:txBody>
          <a:bodyPr/>
          <a:lstStyle>
            <a:lvl1pPr>
              <a:defRPr sz="77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10864205" y="6777950"/>
            <a:ext cx="9453263" cy="2824727"/>
          </a:xfrm>
        </p:spPr>
        <p:txBody>
          <a:bodyPr anchor="b"/>
          <a:lstStyle>
            <a:lvl1pPr marL="0" indent="0">
              <a:buNone/>
              <a:defRPr sz="7700" b="1"/>
            </a:lvl1pPr>
            <a:lvl2pPr marL="1475842" indent="0">
              <a:buNone/>
              <a:defRPr sz="6500" b="1"/>
            </a:lvl2pPr>
            <a:lvl3pPr marL="2951687" indent="0">
              <a:buNone/>
              <a:defRPr sz="5800" b="1"/>
            </a:lvl3pPr>
            <a:lvl4pPr marL="4427536" indent="0">
              <a:buNone/>
              <a:defRPr sz="5200" b="1"/>
            </a:lvl4pPr>
            <a:lvl5pPr marL="5903378" indent="0">
              <a:buNone/>
              <a:defRPr sz="5200" b="1"/>
            </a:lvl5pPr>
            <a:lvl6pPr marL="7379220" indent="0">
              <a:buNone/>
              <a:defRPr sz="5200" b="1"/>
            </a:lvl6pPr>
            <a:lvl7pPr marL="8855071" indent="0">
              <a:buNone/>
              <a:defRPr sz="5200" b="1"/>
            </a:lvl7pPr>
            <a:lvl8pPr marL="10330913" indent="0">
              <a:buNone/>
              <a:defRPr sz="5200" b="1"/>
            </a:lvl8pPr>
            <a:lvl9pPr marL="11806755" indent="0">
              <a:buNone/>
              <a:defRPr sz="52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10864205" y="9602677"/>
            <a:ext cx="9453263" cy="17446034"/>
          </a:xfrm>
        </p:spPr>
        <p:txBody>
          <a:bodyPr/>
          <a:lstStyle>
            <a:lvl1pPr>
              <a:defRPr sz="77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634B2-0512-4F4C-B407-3D57756A1622}" type="datetimeFigureOut">
              <a:rPr lang="ko-KR" altLang="en-US" smtClean="0"/>
              <a:t>2024-12-11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09AB-8D4C-4440-B92E-07EDF45845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6445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634B2-0512-4F4C-B407-3D57756A1622}" type="datetimeFigureOut">
              <a:rPr lang="ko-KR" altLang="en-US" smtClean="0"/>
              <a:t>2024-12-11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09AB-8D4C-4440-B92E-07EDF45845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840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634B2-0512-4F4C-B407-3D57756A1622}" type="datetimeFigureOut">
              <a:rPr lang="ko-KR" altLang="en-US" smtClean="0"/>
              <a:t>2024-12-11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09AB-8D4C-4440-B92E-07EDF45845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4555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69341" y="1205591"/>
            <a:ext cx="7036110" cy="5130774"/>
          </a:xfrm>
        </p:spPr>
        <p:txBody>
          <a:bodyPr anchor="b"/>
          <a:lstStyle>
            <a:lvl1pPr algn="l">
              <a:defRPr sz="65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61645" y="1205598"/>
            <a:ext cx="11955815" cy="25843120"/>
          </a:xfrm>
        </p:spPr>
        <p:txBody>
          <a:bodyPr/>
          <a:lstStyle>
            <a:lvl1pPr>
              <a:defRPr sz="10300"/>
            </a:lvl1pPr>
            <a:lvl2pPr>
              <a:defRPr sz="9000"/>
            </a:lvl2pPr>
            <a:lvl3pPr>
              <a:defRPr sz="77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069341" y="6336367"/>
            <a:ext cx="7036110" cy="20712346"/>
          </a:xfrm>
        </p:spPr>
        <p:txBody>
          <a:bodyPr/>
          <a:lstStyle>
            <a:lvl1pPr marL="0" indent="0">
              <a:buNone/>
              <a:defRPr sz="4500"/>
            </a:lvl1pPr>
            <a:lvl2pPr marL="1475842" indent="0">
              <a:buNone/>
              <a:defRPr sz="3900"/>
            </a:lvl2pPr>
            <a:lvl3pPr marL="2951687" indent="0">
              <a:buNone/>
              <a:defRPr sz="3200"/>
            </a:lvl3pPr>
            <a:lvl4pPr marL="4427536" indent="0">
              <a:buNone/>
              <a:defRPr sz="2900"/>
            </a:lvl4pPr>
            <a:lvl5pPr marL="5903378" indent="0">
              <a:buNone/>
              <a:defRPr sz="2900"/>
            </a:lvl5pPr>
            <a:lvl6pPr marL="7379220" indent="0">
              <a:buNone/>
              <a:defRPr sz="2900"/>
            </a:lvl6pPr>
            <a:lvl7pPr marL="8855071" indent="0">
              <a:buNone/>
              <a:defRPr sz="2900"/>
            </a:lvl7pPr>
            <a:lvl8pPr marL="10330913" indent="0">
              <a:buNone/>
              <a:defRPr sz="2900"/>
            </a:lvl8pPr>
            <a:lvl9pPr marL="11806755" indent="0">
              <a:buNone/>
              <a:defRPr sz="2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634B2-0512-4F4C-B407-3D57756A1622}" type="datetimeFigureOut">
              <a:rPr lang="ko-KR" altLang="en-US" smtClean="0"/>
              <a:t>2024-12-11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09AB-8D4C-4440-B92E-07EDF45845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9624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91962" y="21195982"/>
            <a:ext cx="12832080" cy="2502306"/>
          </a:xfrm>
        </p:spPr>
        <p:txBody>
          <a:bodyPr anchor="b"/>
          <a:lstStyle>
            <a:lvl1pPr algn="l">
              <a:defRPr sz="65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191962" y="2705572"/>
            <a:ext cx="12832080" cy="18167985"/>
          </a:xfrm>
        </p:spPr>
        <p:txBody>
          <a:bodyPr/>
          <a:lstStyle>
            <a:lvl1pPr marL="0" indent="0">
              <a:buNone/>
              <a:defRPr sz="10300"/>
            </a:lvl1pPr>
            <a:lvl2pPr marL="1475842" indent="0">
              <a:buNone/>
              <a:defRPr sz="9000"/>
            </a:lvl2pPr>
            <a:lvl3pPr marL="2951687" indent="0">
              <a:buNone/>
              <a:defRPr sz="7700"/>
            </a:lvl3pPr>
            <a:lvl4pPr marL="4427536" indent="0">
              <a:buNone/>
              <a:defRPr sz="6500"/>
            </a:lvl4pPr>
            <a:lvl5pPr marL="5903378" indent="0">
              <a:buNone/>
              <a:defRPr sz="6500"/>
            </a:lvl5pPr>
            <a:lvl6pPr marL="7379220" indent="0">
              <a:buNone/>
              <a:defRPr sz="6500"/>
            </a:lvl6pPr>
            <a:lvl7pPr marL="8855071" indent="0">
              <a:buNone/>
              <a:defRPr sz="6500"/>
            </a:lvl7pPr>
            <a:lvl8pPr marL="10330913" indent="0">
              <a:buNone/>
              <a:defRPr sz="6500"/>
            </a:lvl8pPr>
            <a:lvl9pPr marL="11806755" indent="0">
              <a:buNone/>
              <a:defRPr sz="65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191962" y="23698288"/>
            <a:ext cx="12832080" cy="3553689"/>
          </a:xfrm>
        </p:spPr>
        <p:txBody>
          <a:bodyPr/>
          <a:lstStyle>
            <a:lvl1pPr marL="0" indent="0">
              <a:buNone/>
              <a:defRPr sz="4500"/>
            </a:lvl1pPr>
            <a:lvl2pPr marL="1475842" indent="0">
              <a:buNone/>
              <a:defRPr sz="3900"/>
            </a:lvl2pPr>
            <a:lvl3pPr marL="2951687" indent="0">
              <a:buNone/>
              <a:defRPr sz="3200"/>
            </a:lvl3pPr>
            <a:lvl4pPr marL="4427536" indent="0">
              <a:buNone/>
              <a:defRPr sz="2900"/>
            </a:lvl4pPr>
            <a:lvl5pPr marL="5903378" indent="0">
              <a:buNone/>
              <a:defRPr sz="2900"/>
            </a:lvl5pPr>
            <a:lvl6pPr marL="7379220" indent="0">
              <a:buNone/>
              <a:defRPr sz="2900"/>
            </a:lvl6pPr>
            <a:lvl7pPr marL="8855071" indent="0">
              <a:buNone/>
              <a:defRPr sz="2900"/>
            </a:lvl7pPr>
            <a:lvl8pPr marL="10330913" indent="0">
              <a:buNone/>
              <a:defRPr sz="2900"/>
            </a:lvl8pPr>
            <a:lvl9pPr marL="11806755" indent="0">
              <a:buNone/>
              <a:defRPr sz="2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634B2-0512-4F4C-B407-3D57756A1622}" type="datetimeFigureOut">
              <a:rPr lang="ko-KR" altLang="en-US" smtClean="0"/>
              <a:t>2024-12-11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E09AB-8D4C-4440-B92E-07EDF45845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2248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1069340" y="1212603"/>
            <a:ext cx="19248120" cy="5046663"/>
          </a:xfrm>
          <a:prstGeom prst="rect">
            <a:avLst/>
          </a:prstGeom>
        </p:spPr>
        <p:txBody>
          <a:bodyPr vert="horz" lIns="295168" tIns="147587" rIns="295168" bIns="147587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069340" y="7065334"/>
            <a:ext cx="19248120" cy="19983384"/>
          </a:xfrm>
          <a:prstGeom prst="rect">
            <a:avLst/>
          </a:prstGeom>
        </p:spPr>
        <p:txBody>
          <a:bodyPr vert="horz" lIns="295168" tIns="147587" rIns="295168" bIns="147587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1069340" y="28065053"/>
            <a:ext cx="4990253" cy="1612128"/>
          </a:xfrm>
          <a:prstGeom prst="rect">
            <a:avLst/>
          </a:prstGeom>
        </p:spPr>
        <p:txBody>
          <a:bodyPr vert="horz" lIns="295168" tIns="147587" rIns="295168" bIns="147587" rtlCol="0" anchor="ctr"/>
          <a:lstStyle>
            <a:lvl1pPr algn="l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634B2-0512-4F4C-B407-3D57756A1622}" type="datetimeFigureOut">
              <a:rPr lang="ko-KR" altLang="en-US" smtClean="0"/>
              <a:t>2024-12-11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7307157" y="28065053"/>
            <a:ext cx="6772487" cy="1612128"/>
          </a:xfrm>
          <a:prstGeom prst="rect">
            <a:avLst/>
          </a:prstGeom>
        </p:spPr>
        <p:txBody>
          <a:bodyPr vert="horz" lIns="295168" tIns="147587" rIns="295168" bIns="147587" rtlCol="0" anchor="ctr"/>
          <a:lstStyle>
            <a:lvl1pPr algn="ct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5327207" y="28065053"/>
            <a:ext cx="4990253" cy="1612128"/>
          </a:xfrm>
          <a:prstGeom prst="rect">
            <a:avLst/>
          </a:prstGeom>
        </p:spPr>
        <p:txBody>
          <a:bodyPr vert="horz" lIns="295168" tIns="147587" rIns="295168" bIns="147587" rtlCol="0" anchor="ctr"/>
          <a:lstStyle>
            <a:lvl1pPr algn="r">
              <a:defRPr sz="3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E09AB-8D4C-4440-B92E-07EDF45845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8973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2951687" rtl="0" eaLnBrk="1" latinLnBrk="1" hangingPunct="1">
        <a:spcBef>
          <a:spcPct val="0"/>
        </a:spcBef>
        <a:buNone/>
        <a:defRPr sz="1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06882" indent="-1106882" algn="l" defTabSz="2951687" rtl="0" eaLnBrk="1" latinLnBrk="1" hangingPunct="1">
        <a:spcBef>
          <a:spcPct val="20000"/>
        </a:spcBef>
        <a:buFont typeface="Arial" panose="020B0604020202020204" pitchFamily="34" charset="0"/>
        <a:buChar char="•"/>
        <a:defRPr sz="10300" kern="1200">
          <a:solidFill>
            <a:schemeClr val="tx1"/>
          </a:solidFill>
          <a:latin typeface="+mn-lt"/>
          <a:ea typeface="+mn-ea"/>
          <a:cs typeface="+mn-cs"/>
        </a:defRPr>
      </a:lvl1pPr>
      <a:lvl2pPr marL="2398249" indent="-922404" algn="l" defTabSz="2951687" rtl="0" eaLnBrk="1" latinLnBrk="1" hangingPunct="1">
        <a:spcBef>
          <a:spcPct val="20000"/>
        </a:spcBef>
        <a:buFont typeface="Arial" panose="020B0604020202020204" pitchFamily="34" charset="0"/>
        <a:buChar char="–"/>
        <a:defRPr sz="9000" kern="1200">
          <a:solidFill>
            <a:schemeClr val="tx1"/>
          </a:solidFill>
          <a:latin typeface="+mn-lt"/>
          <a:ea typeface="+mn-ea"/>
          <a:cs typeface="+mn-cs"/>
        </a:defRPr>
      </a:lvl2pPr>
      <a:lvl3pPr marL="3689610" indent="-737926" algn="l" defTabSz="2951687" rtl="0" eaLnBrk="1" latinLnBrk="1" hangingPunct="1">
        <a:spcBef>
          <a:spcPct val="20000"/>
        </a:spcBef>
        <a:buFont typeface="Arial" panose="020B0604020202020204" pitchFamily="34" charset="0"/>
        <a:buChar char="•"/>
        <a:defRPr sz="7700" kern="1200">
          <a:solidFill>
            <a:schemeClr val="tx1"/>
          </a:solidFill>
          <a:latin typeface="+mn-lt"/>
          <a:ea typeface="+mn-ea"/>
          <a:cs typeface="+mn-cs"/>
        </a:defRPr>
      </a:lvl3pPr>
      <a:lvl4pPr marL="5165452" indent="-737926" algn="l" defTabSz="2951687" rtl="0" eaLnBrk="1" latinLnBrk="1" hangingPunct="1">
        <a:spcBef>
          <a:spcPct val="20000"/>
        </a:spcBef>
        <a:buFont typeface="Arial" panose="020B0604020202020204" pitchFamily="34" charset="0"/>
        <a:buChar char="–"/>
        <a:defRPr sz="6500" kern="1200">
          <a:solidFill>
            <a:schemeClr val="tx1"/>
          </a:solidFill>
          <a:latin typeface="+mn-lt"/>
          <a:ea typeface="+mn-ea"/>
          <a:cs typeface="+mn-cs"/>
        </a:defRPr>
      </a:lvl4pPr>
      <a:lvl5pPr marL="6641304" indent="-737926" algn="l" defTabSz="2951687" rtl="0" eaLnBrk="1" latinLnBrk="1" hangingPunct="1">
        <a:spcBef>
          <a:spcPct val="20000"/>
        </a:spcBef>
        <a:buFont typeface="Arial" panose="020B0604020202020204" pitchFamily="34" charset="0"/>
        <a:buChar char="»"/>
        <a:defRPr sz="6500" kern="1200">
          <a:solidFill>
            <a:schemeClr val="tx1"/>
          </a:solidFill>
          <a:latin typeface="+mn-lt"/>
          <a:ea typeface="+mn-ea"/>
          <a:cs typeface="+mn-cs"/>
        </a:defRPr>
      </a:lvl5pPr>
      <a:lvl6pPr marL="8117146" indent="-737926" algn="l" defTabSz="2951687" rtl="0" eaLnBrk="1" latinLnBrk="1" hangingPunct="1">
        <a:spcBef>
          <a:spcPct val="20000"/>
        </a:spcBef>
        <a:buFont typeface="Arial" panose="020B0604020202020204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6pPr>
      <a:lvl7pPr marL="9592988" indent="-737926" algn="l" defTabSz="2951687" rtl="0" eaLnBrk="1" latinLnBrk="1" hangingPunct="1">
        <a:spcBef>
          <a:spcPct val="20000"/>
        </a:spcBef>
        <a:buFont typeface="Arial" panose="020B0604020202020204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7pPr>
      <a:lvl8pPr marL="11068833" indent="-737926" algn="l" defTabSz="2951687" rtl="0" eaLnBrk="1" latinLnBrk="1" hangingPunct="1">
        <a:spcBef>
          <a:spcPct val="20000"/>
        </a:spcBef>
        <a:buFont typeface="Arial" panose="020B0604020202020204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8pPr>
      <a:lvl9pPr marL="12544681" indent="-737926" algn="l" defTabSz="2951687" rtl="0" eaLnBrk="1" latinLnBrk="1" hangingPunct="1">
        <a:spcBef>
          <a:spcPct val="20000"/>
        </a:spcBef>
        <a:buFont typeface="Arial" panose="020B0604020202020204" pitchFamily="34" charset="0"/>
        <a:buChar char="•"/>
        <a:defRPr sz="6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2951687" rtl="0" eaLnBrk="1" latinLnBrk="1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1pPr>
      <a:lvl2pPr marL="1475842" algn="l" defTabSz="2951687" rtl="0" eaLnBrk="1" latinLnBrk="1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2pPr>
      <a:lvl3pPr marL="2951687" algn="l" defTabSz="2951687" rtl="0" eaLnBrk="1" latinLnBrk="1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3pPr>
      <a:lvl4pPr marL="4427536" algn="l" defTabSz="2951687" rtl="0" eaLnBrk="1" latinLnBrk="1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903378" algn="l" defTabSz="2951687" rtl="0" eaLnBrk="1" latinLnBrk="1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379220" algn="l" defTabSz="2951687" rtl="0" eaLnBrk="1" latinLnBrk="1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855071" algn="l" defTabSz="2951687" rtl="0" eaLnBrk="1" latinLnBrk="1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10330913" algn="l" defTabSz="2951687" rtl="0" eaLnBrk="1" latinLnBrk="1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806755" algn="l" defTabSz="2951687" rtl="0" eaLnBrk="1" latinLnBrk="1" hangingPunct="1"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10572073" y="2464115"/>
            <a:ext cx="97930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200" dirty="0" err="1"/>
              <a:t>대표학생</a:t>
            </a:r>
            <a:r>
              <a:rPr lang="ko-KR" altLang="en-US" sz="3200" dirty="0"/>
              <a:t> </a:t>
            </a:r>
            <a:r>
              <a:rPr lang="en-US" altLang="ko-KR" sz="3200" dirty="0"/>
              <a:t>:</a:t>
            </a:r>
            <a:r>
              <a:rPr lang="ko-KR" altLang="en-US" sz="3200" dirty="0"/>
              <a:t> </a:t>
            </a:r>
            <a:r>
              <a:rPr lang="en-US" altLang="ko-KR" sz="3200" dirty="0"/>
              <a:t>201810497 </a:t>
            </a:r>
            <a:r>
              <a:rPr lang="ko-KR" altLang="en-US" sz="3200" dirty="0" err="1"/>
              <a:t>정세린</a:t>
            </a:r>
            <a:r>
              <a:rPr lang="en-US" altLang="ko-KR" sz="3200" dirty="0"/>
              <a:t>  </a:t>
            </a:r>
          </a:p>
          <a:p>
            <a:r>
              <a:rPr lang="ko-KR" altLang="en-US" sz="3200" dirty="0" err="1"/>
              <a:t>참여학생</a:t>
            </a:r>
            <a:r>
              <a:rPr lang="ko-KR" altLang="en-US" sz="3200" dirty="0"/>
              <a:t> </a:t>
            </a:r>
            <a:r>
              <a:rPr lang="en-US" altLang="ko-KR" sz="3200" dirty="0"/>
              <a:t>: 201810505 </a:t>
            </a:r>
            <a:r>
              <a:rPr lang="ko-KR" altLang="en-US" sz="3200" dirty="0" err="1"/>
              <a:t>진수아</a:t>
            </a:r>
            <a:r>
              <a:rPr lang="en-US" altLang="ko-KR" sz="3200" dirty="0"/>
              <a:t>, 201310540 </a:t>
            </a:r>
            <a:r>
              <a:rPr lang="ko-KR" altLang="en-US" sz="3200" dirty="0" err="1"/>
              <a:t>송혁진</a:t>
            </a:r>
            <a:endParaRPr lang="en-US" altLang="ko-KR" sz="3200" dirty="0"/>
          </a:p>
          <a:p>
            <a:r>
              <a:rPr lang="en-US" altLang="ko-KR" sz="3200" dirty="0"/>
              <a:t>              201310533 </a:t>
            </a:r>
            <a:r>
              <a:rPr lang="ko-KR" altLang="en-US" sz="3200" dirty="0"/>
              <a:t>박진환</a:t>
            </a:r>
            <a:endParaRPr lang="en-US" altLang="ko-KR" sz="3200" dirty="0"/>
          </a:p>
          <a:p>
            <a:r>
              <a:rPr lang="ko-KR" altLang="en-US" sz="3200" dirty="0"/>
              <a:t>지도교수 </a:t>
            </a:r>
            <a:r>
              <a:rPr lang="en-US" altLang="ko-KR" sz="3200" dirty="0"/>
              <a:t>: </a:t>
            </a:r>
            <a:r>
              <a:rPr lang="ko-KR" altLang="en-US" sz="3200" dirty="0" err="1"/>
              <a:t>서기범</a:t>
            </a:r>
            <a:endParaRPr lang="en-US" altLang="ko-KR" sz="3200" dirty="0"/>
          </a:p>
          <a:p>
            <a:r>
              <a:rPr lang="ko-KR" altLang="en-US" sz="3200" dirty="0"/>
              <a:t>참여업체</a:t>
            </a:r>
            <a:r>
              <a:rPr lang="en-US" altLang="ko-KR" sz="3200" dirty="0"/>
              <a:t> : </a:t>
            </a:r>
            <a:r>
              <a:rPr lang="ko-KR" altLang="en-US" sz="3200" dirty="0"/>
              <a:t>㈜</a:t>
            </a:r>
            <a:r>
              <a:rPr lang="ko-KR" altLang="en-US" sz="3200" dirty="0" err="1"/>
              <a:t>에프디크리에이트</a:t>
            </a:r>
            <a:endParaRPr lang="en-US" altLang="ko-KR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1698750" y="5221933"/>
            <a:ext cx="2517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solidFill>
                  <a:schemeClr val="bg1"/>
                </a:solidFill>
              </a:rPr>
              <a:t>제 작 개 요</a:t>
            </a:r>
            <a:endParaRPr lang="ko-KR" altLang="en-US" sz="54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98750" y="12783394"/>
            <a:ext cx="2517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solidFill>
                  <a:schemeClr val="bg1"/>
                </a:solidFill>
              </a:rPr>
              <a:t>작 품 결 과</a:t>
            </a:r>
            <a:endParaRPr lang="ko-KR" altLang="en-US" sz="54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98750" y="20344706"/>
            <a:ext cx="2517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solidFill>
                  <a:schemeClr val="bg1"/>
                </a:solidFill>
              </a:rPr>
              <a:t>기 대 효 과</a:t>
            </a:r>
            <a:endParaRPr lang="ko-KR" altLang="en-US" sz="54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8279" y="931016"/>
            <a:ext cx="44165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b="1" dirty="0">
                <a:solidFill>
                  <a:schemeClr val="bg1"/>
                </a:solidFill>
              </a:rPr>
              <a:t>우송대학교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48279" y="2092535"/>
            <a:ext cx="671530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b="1" dirty="0">
                <a:solidFill>
                  <a:schemeClr val="bg1"/>
                </a:solidFill>
              </a:rPr>
              <a:t>부트캠프</a:t>
            </a:r>
            <a:r>
              <a:rPr lang="en-US" altLang="ko-KR" sz="6600" b="1" dirty="0">
                <a:solidFill>
                  <a:schemeClr val="bg1"/>
                </a:solidFill>
              </a:rPr>
              <a:t>(</a:t>
            </a:r>
            <a:r>
              <a:rPr lang="ko-KR" altLang="en-US" sz="6600" b="1" dirty="0">
                <a:solidFill>
                  <a:schemeClr val="bg1"/>
                </a:solidFill>
              </a:rPr>
              <a:t>반도체</a:t>
            </a:r>
            <a:r>
              <a:rPr lang="en-US" altLang="ko-KR" sz="6600" b="1" dirty="0">
                <a:solidFill>
                  <a:schemeClr val="bg1"/>
                </a:solidFill>
              </a:rPr>
              <a:t>)</a:t>
            </a:r>
          </a:p>
          <a:p>
            <a:r>
              <a:rPr lang="ko-KR" altLang="en-US" sz="6600" b="1" dirty="0">
                <a:solidFill>
                  <a:schemeClr val="bg1"/>
                </a:solidFill>
              </a:rPr>
              <a:t>사업단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09024" y="28677491"/>
            <a:ext cx="184731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4737207" y="27846494"/>
            <a:ext cx="12673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ko-KR" sz="4000" b="1" dirty="0">
                <a:solidFill>
                  <a:schemeClr val="bg1">
                    <a:lumMod val="50000"/>
                  </a:schemeClr>
                </a:solidFill>
              </a:rPr>
              <a:t>2024 </a:t>
            </a:r>
            <a:r>
              <a:rPr lang="ko-KR" altLang="en-US" sz="4000" b="1" dirty="0" err="1">
                <a:solidFill>
                  <a:schemeClr val="bg1">
                    <a:lumMod val="50000"/>
                  </a:schemeClr>
                </a:solidFill>
              </a:rPr>
              <a:t>캡스톤디자인경진대회</a:t>
            </a:r>
            <a:endParaRPr lang="en-US" altLang="ko-KR" sz="4000" b="1" dirty="0">
              <a:solidFill>
                <a:schemeClr val="bg1">
                  <a:lumMod val="50000"/>
                </a:schemeClr>
              </a:solidFill>
            </a:endParaRPr>
          </a:p>
          <a:p>
            <a:pPr algn="dist"/>
            <a:r>
              <a:rPr lang="en-US" altLang="ko-KR" sz="4000" b="1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ko-KR" altLang="en-US" sz="4000" b="1" dirty="0">
                <a:solidFill>
                  <a:schemeClr val="bg1">
                    <a:lumMod val="50000"/>
                  </a:schemeClr>
                </a:solidFill>
              </a:rPr>
              <a:t>부트캠프</a:t>
            </a:r>
            <a:r>
              <a:rPr lang="en-US" altLang="ko-KR" sz="4000" b="1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ko-KR" altLang="en-US" sz="4000" b="1" dirty="0">
                <a:solidFill>
                  <a:schemeClr val="bg1">
                    <a:lumMod val="50000"/>
                  </a:schemeClr>
                </a:solidFill>
              </a:rPr>
              <a:t>반도체</a:t>
            </a:r>
            <a:r>
              <a:rPr lang="en-US" altLang="ko-KR" sz="4000" b="1" dirty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ko-KR" altLang="en-US" sz="4000" b="1" dirty="0">
                <a:solidFill>
                  <a:schemeClr val="bg1">
                    <a:lumMod val="50000"/>
                  </a:schemeClr>
                </a:solidFill>
              </a:rPr>
              <a:t>사업단</a:t>
            </a:r>
            <a:r>
              <a:rPr lang="en-US" altLang="ko-KR" sz="4000" b="1" dirty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32" name="내용 개체 틀 2"/>
          <p:cNvSpPr txBox="1">
            <a:spLocks/>
          </p:cNvSpPr>
          <p:nvPr/>
        </p:nvSpPr>
        <p:spPr>
          <a:xfrm>
            <a:off x="11463871" y="6326186"/>
            <a:ext cx="8803581" cy="5696435"/>
          </a:xfrm>
          <a:prstGeom prst="rect">
            <a:avLst/>
          </a:prstGeom>
        </p:spPr>
        <p:txBody>
          <a:bodyPr vert="horz" lIns="295168" tIns="147587" rIns="295168" bIns="147587" rtlCol="0">
            <a:normAutofit/>
          </a:bodyPr>
          <a:lstStyle>
            <a:lvl1pPr marL="1106882" indent="-1106882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0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98249" indent="-922404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9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89610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7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65452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6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641304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6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117146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6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92988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6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068833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6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544681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6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9EC5E74-3616-4BD2-A863-2B1C83659636}"/>
              </a:ext>
            </a:extLst>
          </p:cNvPr>
          <p:cNvSpPr txBox="1"/>
          <p:nvPr/>
        </p:nvSpPr>
        <p:spPr>
          <a:xfrm>
            <a:off x="4169351" y="23371941"/>
            <a:ext cx="3113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/>
              <a:t> </a:t>
            </a:r>
            <a:endParaRPr lang="en-US" altLang="ko-KR" sz="28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0D1ED33-2B40-417C-8FAA-A271FAFA1E84}"/>
              </a:ext>
            </a:extLst>
          </p:cNvPr>
          <p:cNvSpPr txBox="1"/>
          <p:nvPr/>
        </p:nvSpPr>
        <p:spPr>
          <a:xfrm>
            <a:off x="4128552" y="23519979"/>
            <a:ext cx="184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altLang="ko-KR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8533160" y="987389"/>
            <a:ext cx="120973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6000" b="1" dirty="0"/>
              <a:t>Drone </a:t>
            </a:r>
            <a:r>
              <a:rPr lang="ko-KR" altLang="en-US" sz="6000" b="1" dirty="0" err="1"/>
              <a:t>자율비행</a:t>
            </a:r>
            <a:r>
              <a:rPr lang="ko-KR" altLang="en-US" sz="6000" b="1" dirty="0"/>
              <a:t> 물체 회피 시스템</a:t>
            </a:r>
          </a:p>
        </p:txBody>
      </p:sp>
      <p:sp>
        <p:nvSpPr>
          <p:cNvPr id="6" name="TextBox 5"/>
          <p:cNvSpPr txBox="1">
            <a:spLocks/>
          </p:cNvSpPr>
          <p:nvPr/>
        </p:nvSpPr>
        <p:spPr>
          <a:xfrm>
            <a:off x="1254780" y="6016220"/>
            <a:ext cx="19012672" cy="55399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742950" indent="-742950">
              <a:buFont typeface="+mj-lt"/>
              <a:buAutoNum type="arabicPeriod"/>
            </a:pPr>
            <a:endParaRPr lang="en-US" altLang="ko-KR" sz="3600" b="1" dirty="0"/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ko-KR" altLang="en-US" sz="3600" b="1" dirty="0"/>
              <a:t> 기존 프로펠러를 통해 양력을 얻어 비행하는 </a:t>
            </a:r>
            <a:r>
              <a:rPr lang="ko-KR" altLang="en-US" sz="3600" b="1" dirty="0" err="1"/>
              <a:t>드론의</a:t>
            </a:r>
            <a:r>
              <a:rPr lang="ko-KR" altLang="en-US" sz="3600" b="1" dirty="0"/>
              <a:t> 구조 상 주변의 시설물을 파괴</a:t>
            </a:r>
            <a:r>
              <a:rPr lang="en-US" altLang="ko-KR" sz="3600" b="1" dirty="0"/>
              <a:t>, </a:t>
            </a:r>
          </a:p>
          <a:p>
            <a:r>
              <a:rPr lang="en-US" altLang="ko-KR" sz="3600" b="1" dirty="0"/>
              <a:t>     </a:t>
            </a:r>
            <a:r>
              <a:rPr lang="ko-KR" altLang="en-US" sz="3600" b="1" dirty="0"/>
              <a:t>충돌 시 발생하는 사고를 예방하고자 함</a:t>
            </a:r>
            <a:endParaRPr lang="en-US" altLang="ko-KR" sz="3600" b="1" dirty="0"/>
          </a:p>
          <a:p>
            <a:endParaRPr lang="en-US" altLang="ko-KR" sz="3600" b="1" dirty="0"/>
          </a:p>
          <a:p>
            <a:pPr marL="742950" indent="-742950">
              <a:buFont typeface="Wingdings" panose="05000000000000000000" pitchFamily="2" charset="2"/>
              <a:buChar char="v"/>
            </a:pPr>
            <a:r>
              <a:rPr lang="ko-KR" altLang="en-US" sz="3600" b="1" dirty="0"/>
              <a:t>기차에 전력을 공급하는 </a:t>
            </a:r>
            <a:r>
              <a:rPr lang="ko-KR" altLang="en-US" sz="3600" b="1" dirty="0" err="1"/>
              <a:t>파워라인</a:t>
            </a:r>
            <a:r>
              <a:rPr lang="en-US" altLang="ko-KR" sz="3600" b="1" dirty="0"/>
              <a:t>, </a:t>
            </a:r>
            <a:r>
              <a:rPr lang="ko-KR" altLang="en-US" sz="3600" b="1" dirty="0" err="1"/>
              <a:t>파워라인을</a:t>
            </a:r>
            <a:r>
              <a:rPr lang="ko-KR" altLang="en-US" sz="3600" b="1" dirty="0"/>
              <a:t> 지탱해주는 전주 등 </a:t>
            </a:r>
            <a:r>
              <a:rPr lang="ko-KR" altLang="en-US" sz="3600" b="1" dirty="0">
                <a:solidFill>
                  <a:srgbClr val="FF0000"/>
                </a:solidFill>
              </a:rPr>
              <a:t>고공시설물의 상태</a:t>
            </a:r>
            <a:r>
              <a:rPr lang="ko-KR" altLang="en-US" sz="3600" b="1" dirty="0"/>
              <a:t> </a:t>
            </a:r>
            <a:endParaRPr lang="en-US" altLang="ko-KR" sz="3600" b="1" dirty="0"/>
          </a:p>
          <a:p>
            <a:r>
              <a:rPr lang="en-US" altLang="ko-KR" sz="3600" b="1" dirty="0"/>
              <a:t>     </a:t>
            </a:r>
            <a:r>
              <a:rPr lang="ko-KR" altLang="en-US" sz="3600" b="1" dirty="0">
                <a:solidFill>
                  <a:srgbClr val="FF0000"/>
                </a:solidFill>
              </a:rPr>
              <a:t>점검</a:t>
            </a:r>
            <a:r>
              <a:rPr lang="ko-KR" altLang="en-US" sz="3600" b="1" dirty="0"/>
              <a:t>이 가능한 </a:t>
            </a:r>
            <a:r>
              <a:rPr lang="ko-KR" altLang="en-US" sz="3600" b="1" dirty="0" err="1"/>
              <a:t>드론</a:t>
            </a:r>
            <a:r>
              <a:rPr lang="ko-KR" altLang="en-US" sz="3600" b="1" dirty="0"/>
              <a:t> 시스템 제작</a:t>
            </a:r>
            <a:endParaRPr lang="en-US" altLang="ko-KR" sz="3600" b="1" dirty="0"/>
          </a:p>
          <a:p>
            <a:endParaRPr lang="en-US" altLang="ko-KR" sz="3600" b="1" dirty="0"/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ko-KR" sz="3600" b="1" dirty="0"/>
              <a:t> </a:t>
            </a:r>
            <a:r>
              <a:rPr lang="ko-KR" altLang="en-US" sz="3600" b="1" dirty="0" err="1"/>
              <a:t>드론의</a:t>
            </a:r>
            <a:r>
              <a:rPr lang="ko-KR" altLang="en-US" sz="3600" b="1" dirty="0"/>
              <a:t> </a:t>
            </a:r>
            <a:r>
              <a:rPr lang="ko-KR" altLang="en-US" sz="3600" b="1" dirty="0" err="1"/>
              <a:t>전후좌우</a:t>
            </a:r>
            <a:r>
              <a:rPr lang="ko-KR" altLang="en-US" sz="3600" b="1" dirty="0"/>
              <a:t> </a:t>
            </a:r>
            <a:r>
              <a:rPr lang="en-US" altLang="ko-KR" sz="3600" b="1" dirty="0"/>
              <a:t>4</a:t>
            </a:r>
            <a:r>
              <a:rPr lang="ko-KR" altLang="en-US" sz="3600" b="1" dirty="0"/>
              <a:t>면과 </a:t>
            </a:r>
            <a:r>
              <a:rPr lang="ko-KR" altLang="en-US" sz="3600" b="1" dirty="0" err="1"/>
              <a:t>하방에</a:t>
            </a:r>
            <a:r>
              <a:rPr lang="ko-KR" altLang="en-US" sz="3600" b="1" dirty="0"/>
              <a:t> 센서를 설치하여 </a:t>
            </a:r>
            <a:r>
              <a:rPr lang="ko-KR" altLang="en-US" sz="3600" b="1" dirty="0" err="1"/>
              <a:t>드론의</a:t>
            </a:r>
            <a:r>
              <a:rPr lang="en-US" altLang="ko-KR" sz="3600" b="1" dirty="0"/>
              <a:t> </a:t>
            </a:r>
            <a:r>
              <a:rPr lang="ko-KR" altLang="en-US" sz="3600" b="1" dirty="0"/>
              <a:t>이동방향에 일정거리 이하의 </a:t>
            </a:r>
            <a:endParaRPr lang="en-US" altLang="ko-KR" sz="3600" b="1" dirty="0"/>
          </a:p>
          <a:p>
            <a:r>
              <a:rPr lang="en-US" altLang="ko-KR" sz="3600" b="1" dirty="0"/>
              <a:t>     </a:t>
            </a:r>
            <a:r>
              <a:rPr lang="ko-KR" altLang="en-US" sz="3600" b="1" dirty="0"/>
              <a:t>시설물이 존재할 경우 </a:t>
            </a:r>
            <a:r>
              <a:rPr lang="ko-KR" altLang="en-US" sz="3600" b="1" dirty="0">
                <a:solidFill>
                  <a:srgbClr val="FF0000"/>
                </a:solidFill>
              </a:rPr>
              <a:t>자동으로 회피</a:t>
            </a:r>
            <a:r>
              <a:rPr lang="ko-KR" altLang="en-US" sz="3600" b="1" dirty="0"/>
              <a:t>하거나 </a:t>
            </a:r>
            <a:r>
              <a:rPr lang="ko-KR" altLang="en-US" sz="3600" b="1" dirty="0">
                <a:solidFill>
                  <a:srgbClr val="FF0000"/>
                </a:solidFill>
              </a:rPr>
              <a:t>이동을 정지</a:t>
            </a:r>
            <a:r>
              <a:rPr lang="ko-KR" altLang="en-US" sz="3600" b="1" dirty="0"/>
              <a:t>하여 안전한 거리를 유지할 수 </a:t>
            </a:r>
            <a:endParaRPr lang="en-US" altLang="ko-KR" sz="3600" b="1" dirty="0"/>
          </a:p>
          <a:p>
            <a:r>
              <a:rPr lang="en-US" altLang="ko-KR" sz="3600" b="1" dirty="0"/>
              <a:t>     </a:t>
            </a:r>
            <a:r>
              <a:rPr lang="ko-KR" altLang="en-US" sz="3600" b="1" dirty="0"/>
              <a:t>있는 시스템 제작 </a:t>
            </a:r>
            <a:endParaRPr lang="en-US" altLang="ko-KR" sz="3600" b="1" dirty="0"/>
          </a:p>
        </p:txBody>
      </p:sp>
      <p:sp>
        <p:nvSpPr>
          <p:cNvPr id="16" name="TextBox 15"/>
          <p:cNvSpPr txBox="1">
            <a:spLocks/>
          </p:cNvSpPr>
          <p:nvPr/>
        </p:nvSpPr>
        <p:spPr>
          <a:xfrm>
            <a:off x="2130777" y="18077683"/>
            <a:ext cx="4699755" cy="16619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742950" indent="-742950">
              <a:buFont typeface="Wingdings" panose="05000000000000000000" pitchFamily="2" charset="2"/>
              <a:buChar char="v"/>
            </a:pPr>
            <a:endParaRPr lang="en-US" altLang="ko-KR" sz="3600" b="1" dirty="0"/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ko-KR" sz="3600" b="1" dirty="0"/>
              <a:t> </a:t>
            </a:r>
            <a:r>
              <a:rPr lang="ko-KR" altLang="en-US" sz="3600" b="1" dirty="0"/>
              <a:t>전방 영상 전송</a:t>
            </a:r>
            <a:endParaRPr lang="en-US" altLang="ko-KR" sz="3600" b="1" dirty="0"/>
          </a:p>
          <a:p>
            <a:r>
              <a:rPr lang="en-US" altLang="ko-KR" sz="3600" b="1" dirty="0"/>
              <a:t>   : </a:t>
            </a:r>
            <a:r>
              <a:rPr lang="ko-KR" altLang="en-US" sz="3600" b="1" dirty="0"/>
              <a:t>이동 경로 확인</a:t>
            </a:r>
            <a:endParaRPr lang="en-US" altLang="ko-KR" sz="3600" b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213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213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301912" y="15112164"/>
            <a:ext cx="213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298931" y="13627940"/>
            <a:ext cx="213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0" y="0"/>
            <a:ext cx="213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4276530" y="14227455"/>
            <a:ext cx="213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3" name="TextBox 32"/>
          <p:cNvSpPr txBox="1">
            <a:spLocks/>
          </p:cNvSpPr>
          <p:nvPr/>
        </p:nvSpPr>
        <p:spPr>
          <a:xfrm>
            <a:off x="8412383" y="18001023"/>
            <a:ext cx="4699755" cy="16619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742950" indent="-742950">
              <a:buFont typeface="Wingdings" panose="05000000000000000000" pitchFamily="2" charset="2"/>
              <a:buChar char="v"/>
            </a:pPr>
            <a:endParaRPr lang="en-US" altLang="ko-KR" sz="3600" b="1" dirty="0"/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ko-KR" sz="3600" b="1" dirty="0"/>
              <a:t> </a:t>
            </a:r>
            <a:r>
              <a:rPr lang="ko-KR" altLang="en-US" sz="3600" b="1" dirty="0"/>
              <a:t>구조물 인식 회피</a:t>
            </a:r>
            <a:endParaRPr lang="en-US" altLang="ko-KR" sz="3600" b="1" dirty="0"/>
          </a:p>
          <a:p>
            <a:r>
              <a:rPr lang="en-US" altLang="ko-KR" sz="3600" b="1" dirty="0"/>
              <a:t>   : </a:t>
            </a:r>
            <a:r>
              <a:rPr lang="ko-KR" altLang="en-US" sz="3600" b="1" dirty="0"/>
              <a:t>초음파 센서 이용</a:t>
            </a:r>
            <a:endParaRPr lang="en-US" altLang="ko-KR" sz="3600" b="1" dirty="0"/>
          </a:p>
        </p:txBody>
      </p:sp>
      <p:sp>
        <p:nvSpPr>
          <p:cNvPr id="34" name="TextBox 33"/>
          <p:cNvSpPr txBox="1">
            <a:spLocks/>
          </p:cNvSpPr>
          <p:nvPr/>
        </p:nvSpPr>
        <p:spPr>
          <a:xfrm>
            <a:off x="14394939" y="18077682"/>
            <a:ext cx="5753007" cy="16619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742950" indent="-742950">
              <a:buFont typeface="Wingdings" panose="05000000000000000000" pitchFamily="2" charset="2"/>
              <a:buChar char="v"/>
            </a:pPr>
            <a:endParaRPr lang="en-US" altLang="ko-KR" sz="3600" b="1" dirty="0"/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ko-KR" sz="3600" b="1" dirty="0"/>
              <a:t> </a:t>
            </a:r>
            <a:r>
              <a:rPr lang="ko-KR" altLang="en-US" sz="3600" b="1" dirty="0"/>
              <a:t>비상 회귀</a:t>
            </a:r>
            <a:endParaRPr lang="en-US" altLang="ko-KR" sz="3600" b="1" dirty="0"/>
          </a:p>
          <a:p>
            <a:r>
              <a:rPr lang="en-US" altLang="ko-KR" sz="3600" b="1" dirty="0"/>
              <a:t>   : </a:t>
            </a:r>
            <a:r>
              <a:rPr lang="ko-KR" altLang="en-US" sz="3600" b="1" dirty="0"/>
              <a:t>종료</a:t>
            </a:r>
            <a:r>
              <a:rPr lang="en-US" altLang="ko-KR" sz="3600" b="1" dirty="0"/>
              <a:t>, </a:t>
            </a:r>
            <a:r>
              <a:rPr lang="ko-KR" altLang="en-US" sz="3600" b="1" dirty="0"/>
              <a:t>비상 시 </a:t>
            </a:r>
            <a:r>
              <a:rPr lang="ko-KR" altLang="en-US" sz="3600" b="1" dirty="0" err="1"/>
              <a:t>자동회귀</a:t>
            </a:r>
            <a:endParaRPr lang="en-US" altLang="ko-KR" sz="3600" b="1" dirty="0"/>
          </a:p>
        </p:txBody>
      </p:sp>
      <p:sp>
        <p:nvSpPr>
          <p:cNvPr id="35" name="TextBox 34"/>
          <p:cNvSpPr txBox="1">
            <a:spLocks/>
          </p:cNvSpPr>
          <p:nvPr/>
        </p:nvSpPr>
        <p:spPr>
          <a:xfrm>
            <a:off x="1148279" y="21985454"/>
            <a:ext cx="19012672" cy="443198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ko-KR" sz="3600" b="1" dirty="0"/>
              <a:t> </a:t>
            </a:r>
            <a:r>
              <a:rPr lang="ko-KR" altLang="en-US" sz="3600" b="1" dirty="0" err="1"/>
              <a:t>드론</a:t>
            </a:r>
            <a:r>
              <a:rPr lang="ko-KR" altLang="en-US" sz="3600" b="1" dirty="0"/>
              <a:t> 운용 능력 향상</a:t>
            </a:r>
            <a:endParaRPr lang="en-US" altLang="ko-KR" sz="3600" b="1" dirty="0"/>
          </a:p>
          <a:p>
            <a:r>
              <a:rPr lang="en-US" altLang="ko-KR" sz="3600" b="1" dirty="0">
                <a:latin typeface="굴림" panose="020B0600000101010101" pitchFamily="50" charset="-127"/>
                <a:ea typeface="굴림" panose="020B0600000101010101" pitchFamily="50" charset="-127"/>
              </a:rPr>
              <a:t>   </a:t>
            </a:r>
            <a:r>
              <a:rPr lang="en-US" altLang="ko-KR" sz="3600" b="1" dirty="0">
                <a:latin typeface="+mn-ea"/>
              </a:rPr>
              <a:t>- </a:t>
            </a:r>
            <a:r>
              <a:rPr lang="ko-KR" altLang="en-US" sz="3600" b="1" dirty="0">
                <a:latin typeface="+mn-ea"/>
              </a:rPr>
              <a:t>직접 </a:t>
            </a:r>
            <a:r>
              <a:rPr lang="ko-KR" altLang="en-US" sz="3600" b="1" dirty="0" err="1">
                <a:latin typeface="+mn-ea"/>
              </a:rPr>
              <a:t>드론을</a:t>
            </a:r>
            <a:r>
              <a:rPr lang="ko-KR" altLang="en-US" sz="3600" b="1" dirty="0">
                <a:latin typeface="+mn-ea"/>
              </a:rPr>
              <a:t> 운용하는 교육을 진행하여 운용 능력 향상</a:t>
            </a:r>
            <a:endParaRPr lang="en-US" altLang="ko-KR" sz="3600" b="1" dirty="0">
              <a:latin typeface="+mn-ea"/>
            </a:endParaRPr>
          </a:p>
          <a:p>
            <a:endParaRPr lang="en-US" altLang="ko-KR" sz="3600" b="1" dirty="0">
              <a:latin typeface="+mn-ea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ko-KR" sz="3600" b="1" dirty="0">
                <a:latin typeface="+mn-ea"/>
              </a:rPr>
              <a:t> </a:t>
            </a:r>
            <a:r>
              <a:rPr lang="ko-KR" altLang="en-US" sz="3600" b="1" dirty="0">
                <a:latin typeface="+mn-ea"/>
              </a:rPr>
              <a:t>센서 프로그래밍 활용</a:t>
            </a:r>
            <a:endParaRPr lang="en-US" altLang="ko-KR" sz="3600" b="1" dirty="0">
              <a:latin typeface="+mn-ea"/>
            </a:endParaRPr>
          </a:p>
          <a:p>
            <a:r>
              <a:rPr lang="en-US" altLang="ko-KR" sz="3600" b="1" dirty="0">
                <a:latin typeface="+mn-ea"/>
              </a:rPr>
              <a:t>   - </a:t>
            </a:r>
            <a:r>
              <a:rPr lang="ko-KR" altLang="en-US" sz="3600" b="1" dirty="0">
                <a:latin typeface="+mn-ea"/>
              </a:rPr>
              <a:t>센서를 이용한 </a:t>
            </a:r>
            <a:r>
              <a:rPr lang="ko-KR" altLang="en-US" sz="3600" b="1" dirty="0" err="1">
                <a:latin typeface="+mn-ea"/>
              </a:rPr>
              <a:t>임베디드</a:t>
            </a:r>
            <a:r>
              <a:rPr lang="ko-KR" altLang="en-US" sz="3600" b="1" dirty="0">
                <a:latin typeface="+mn-ea"/>
              </a:rPr>
              <a:t> 하드웨어 프로그램 코딩 기술 가능</a:t>
            </a:r>
            <a:endParaRPr lang="en-US" altLang="ko-KR" sz="3600" b="1" dirty="0">
              <a:latin typeface="+mn-ea"/>
            </a:endParaRPr>
          </a:p>
          <a:p>
            <a:r>
              <a:rPr lang="en-US" altLang="ko-KR" sz="3600" b="1" dirty="0">
                <a:latin typeface="+mn-ea"/>
              </a:rPr>
              <a:t>   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ko-KR" sz="3600" b="1" dirty="0">
                <a:latin typeface="+mn-ea"/>
              </a:rPr>
              <a:t> </a:t>
            </a:r>
            <a:r>
              <a:rPr lang="ko-KR" altLang="en-US" sz="3600" b="1" dirty="0">
                <a:latin typeface="+mn-ea"/>
              </a:rPr>
              <a:t>안정적인 작업 효율 향상 </a:t>
            </a:r>
            <a:endParaRPr lang="en-US" altLang="ko-KR" sz="3600" b="1" dirty="0">
              <a:latin typeface="+mn-ea"/>
            </a:endParaRPr>
          </a:p>
          <a:p>
            <a:r>
              <a:rPr lang="en-US" altLang="ko-KR" sz="3600" b="1" dirty="0">
                <a:latin typeface="+mn-ea"/>
              </a:rPr>
              <a:t>   - </a:t>
            </a:r>
            <a:r>
              <a:rPr lang="ko-KR" altLang="en-US" sz="3600" b="1" dirty="0">
                <a:latin typeface="+mn-ea"/>
              </a:rPr>
              <a:t>고공 현장작업에서의 빠른 이동 가능</a:t>
            </a:r>
            <a:r>
              <a:rPr lang="en-US" altLang="ko-KR" sz="3600" b="1" dirty="0">
                <a:latin typeface="+mn-ea"/>
              </a:rPr>
              <a:t>, </a:t>
            </a:r>
            <a:r>
              <a:rPr lang="ko-KR" altLang="en-US" sz="3600" b="1" dirty="0">
                <a:latin typeface="+mn-ea"/>
              </a:rPr>
              <a:t>안전한 작업 진행 가능</a:t>
            </a:r>
            <a:endParaRPr lang="en-US" altLang="ko-KR" sz="3600" b="1" dirty="0">
              <a:latin typeface="+mn-ea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-3905733" y="13679951"/>
            <a:ext cx="2707160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9031298" y="13865964"/>
            <a:ext cx="213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1790138" y="14628123"/>
            <a:ext cx="213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87" name="_x367094712" descr="EMB00004b840be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931" y="13716567"/>
            <a:ext cx="6178193" cy="473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8941587" y="14557780"/>
            <a:ext cx="213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89" name="_x367087296" descr="EMB00004b840be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229" y="13716567"/>
            <a:ext cx="6031071" cy="473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angle 20"/>
          <p:cNvSpPr>
            <a:spLocks noChangeArrowheads="1"/>
          </p:cNvSpPr>
          <p:nvPr/>
        </p:nvSpPr>
        <p:spPr bwMode="auto">
          <a:xfrm>
            <a:off x="14423143" y="14439891"/>
            <a:ext cx="213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91" name="_x367068144" descr="EMB00004b840be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2404" y="13761544"/>
            <a:ext cx="6185541" cy="467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9828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11210336" y="3189181"/>
            <a:ext cx="931064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200" dirty="0" err="1"/>
              <a:t>대표학생</a:t>
            </a:r>
            <a:r>
              <a:rPr lang="ko-KR" altLang="en-US" sz="3200" dirty="0"/>
              <a:t> </a:t>
            </a:r>
            <a:r>
              <a:rPr lang="en-US" altLang="ko-KR" sz="3200" dirty="0"/>
              <a:t>:</a:t>
            </a:r>
            <a:r>
              <a:rPr lang="ko-KR" altLang="en-US" sz="3200" dirty="0"/>
              <a:t> </a:t>
            </a:r>
            <a:r>
              <a:rPr lang="en-US" altLang="ko-KR" sz="3200" dirty="0"/>
              <a:t>201610200 </a:t>
            </a:r>
            <a:r>
              <a:rPr lang="ko-KR" altLang="en-US" sz="3200" dirty="0"/>
              <a:t>김민석</a:t>
            </a:r>
            <a:r>
              <a:rPr lang="en-US" altLang="ko-KR" sz="3200" dirty="0"/>
              <a:t> </a:t>
            </a:r>
          </a:p>
          <a:p>
            <a:r>
              <a:rPr lang="ko-KR" altLang="en-US" sz="3200" dirty="0" err="1"/>
              <a:t>참여학생</a:t>
            </a:r>
            <a:r>
              <a:rPr lang="ko-KR" altLang="en-US" sz="3200" dirty="0"/>
              <a:t> </a:t>
            </a:r>
            <a:r>
              <a:rPr lang="en-US" altLang="ko-KR" sz="3200" dirty="0"/>
              <a:t>: 201510225 </a:t>
            </a:r>
            <a:r>
              <a:rPr lang="ko-KR" altLang="en-US" sz="3200" dirty="0" err="1"/>
              <a:t>김연중</a:t>
            </a:r>
            <a:r>
              <a:rPr lang="en-US" altLang="ko-KR" sz="3200" dirty="0"/>
              <a:t>, 201610201 </a:t>
            </a:r>
            <a:r>
              <a:rPr lang="ko-KR" altLang="en-US" sz="3200" dirty="0"/>
              <a:t>김민성</a:t>
            </a:r>
            <a:endParaRPr lang="en-US" altLang="ko-KR" sz="3200" dirty="0"/>
          </a:p>
          <a:p>
            <a:r>
              <a:rPr lang="en-US" altLang="ko-KR" sz="3200" dirty="0"/>
              <a:t>              201610194 </a:t>
            </a:r>
            <a:r>
              <a:rPr lang="ko-KR" altLang="en-US" sz="3200" dirty="0"/>
              <a:t>권오규</a:t>
            </a:r>
            <a:endParaRPr lang="en-US" altLang="ko-KR" sz="3200" dirty="0"/>
          </a:p>
          <a:p>
            <a:r>
              <a:rPr lang="ko-KR" altLang="en-US" sz="3200" dirty="0"/>
              <a:t>지도교수 </a:t>
            </a:r>
            <a:r>
              <a:rPr lang="en-US" altLang="ko-KR" sz="3200" dirty="0"/>
              <a:t>: </a:t>
            </a:r>
            <a:r>
              <a:rPr lang="ko-KR" altLang="en-US" sz="3200" dirty="0" err="1"/>
              <a:t>서기범</a:t>
            </a:r>
            <a:endParaRPr lang="en-US" altLang="ko-KR" sz="3200" dirty="0"/>
          </a:p>
          <a:p>
            <a:r>
              <a:rPr lang="ko-KR" altLang="en-US" sz="3200" dirty="0"/>
              <a:t>참여업체</a:t>
            </a:r>
            <a:r>
              <a:rPr lang="en-US" altLang="ko-KR" sz="3200" dirty="0"/>
              <a:t> : </a:t>
            </a:r>
            <a:r>
              <a:rPr lang="ko-KR" altLang="en-US" sz="3200" dirty="0"/>
              <a:t>㈜</a:t>
            </a:r>
            <a:r>
              <a:rPr lang="ko-KR" altLang="en-US" sz="3200" dirty="0" err="1"/>
              <a:t>에프디크리에이트</a:t>
            </a:r>
            <a:endParaRPr lang="en-US" altLang="ko-KR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1698750" y="5221933"/>
            <a:ext cx="2517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solidFill>
                  <a:schemeClr val="bg1"/>
                </a:solidFill>
              </a:rPr>
              <a:t>제 작 개 요</a:t>
            </a:r>
            <a:endParaRPr lang="ko-KR" altLang="en-US" sz="54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98750" y="12783394"/>
            <a:ext cx="2517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solidFill>
                  <a:schemeClr val="bg1"/>
                </a:solidFill>
              </a:rPr>
              <a:t>작 품 결 과</a:t>
            </a:r>
            <a:endParaRPr lang="ko-KR" altLang="en-US" sz="54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98750" y="20344706"/>
            <a:ext cx="2517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solidFill>
                  <a:schemeClr val="bg1"/>
                </a:solidFill>
              </a:rPr>
              <a:t>기 대 효 과</a:t>
            </a:r>
            <a:endParaRPr lang="ko-KR" altLang="en-US" sz="54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8279" y="931016"/>
            <a:ext cx="44165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b="1" dirty="0">
                <a:solidFill>
                  <a:schemeClr val="bg1"/>
                </a:solidFill>
              </a:rPr>
              <a:t>우송대학교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48279" y="2092535"/>
            <a:ext cx="671530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b="1" dirty="0">
                <a:solidFill>
                  <a:schemeClr val="bg1"/>
                </a:solidFill>
              </a:rPr>
              <a:t>부트캠프</a:t>
            </a:r>
            <a:r>
              <a:rPr lang="en-US" altLang="ko-KR" sz="6600" b="1" dirty="0">
                <a:solidFill>
                  <a:schemeClr val="bg1"/>
                </a:solidFill>
              </a:rPr>
              <a:t>(</a:t>
            </a:r>
            <a:r>
              <a:rPr lang="ko-KR" altLang="en-US" sz="6600" b="1" dirty="0">
                <a:solidFill>
                  <a:schemeClr val="bg1"/>
                </a:solidFill>
              </a:rPr>
              <a:t>반도체</a:t>
            </a:r>
            <a:r>
              <a:rPr lang="en-US" altLang="ko-KR" sz="6600" b="1" dirty="0">
                <a:solidFill>
                  <a:schemeClr val="bg1"/>
                </a:solidFill>
              </a:rPr>
              <a:t>)</a:t>
            </a:r>
          </a:p>
          <a:p>
            <a:r>
              <a:rPr lang="ko-KR" altLang="en-US" sz="6600" b="1" dirty="0">
                <a:solidFill>
                  <a:schemeClr val="bg1"/>
                </a:solidFill>
              </a:rPr>
              <a:t>사업단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09024" y="28677491"/>
            <a:ext cx="184731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4737207" y="27846494"/>
            <a:ext cx="12673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ko-KR" sz="4000" b="1" dirty="0">
                <a:solidFill>
                  <a:schemeClr val="bg1">
                    <a:lumMod val="50000"/>
                  </a:schemeClr>
                </a:solidFill>
              </a:rPr>
              <a:t>2024 </a:t>
            </a:r>
            <a:r>
              <a:rPr lang="ko-KR" altLang="en-US" sz="4000" b="1" dirty="0" err="1">
                <a:solidFill>
                  <a:schemeClr val="bg1">
                    <a:lumMod val="50000"/>
                  </a:schemeClr>
                </a:solidFill>
              </a:rPr>
              <a:t>캡스톤디자인경진대회</a:t>
            </a:r>
            <a:endParaRPr lang="en-US" altLang="ko-KR" sz="4000" b="1" dirty="0">
              <a:solidFill>
                <a:schemeClr val="bg1">
                  <a:lumMod val="50000"/>
                </a:schemeClr>
              </a:solidFill>
            </a:endParaRPr>
          </a:p>
          <a:p>
            <a:pPr algn="dist"/>
            <a:r>
              <a:rPr lang="en-US" altLang="ko-KR" sz="4000" b="1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ko-KR" altLang="en-US" sz="4000" b="1" dirty="0">
                <a:solidFill>
                  <a:schemeClr val="bg1">
                    <a:lumMod val="50000"/>
                  </a:schemeClr>
                </a:solidFill>
              </a:rPr>
              <a:t>부트캠프</a:t>
            </a:r>
            <a:r>
              <a:rPr lang="en-US" altLang="ko-KR" sz="4000" b="1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ko-KR" altLang="en-US" sz="4000" b="1" dirty="0">
                <a:solidFill>
                  <a:schemeClr val="bg1">
                    <a:lumMod val="50000"/>
                  </a:schemeClr>
                </a:solidFill>
              </a:rPr>
              <a:t>반도체</a:t>
            </a:r>
            <a:r>
              <a:rPr lang="en-US" altLang="ko-KR" sz="4000" b="1" dirty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ko-KR" altLang="en-US" sz="4000" b="1" dirty="0">
                <a:solidFill>
                  <a:schemeClr val="bg1">
                    <a:lumMod val="50000"/>
                  </a:schemeClr>
                </a:solidFill>
              </a:rPr>
              <a:t>사업단</a:t>
            </a:r>
            <a:r>
              <a:rPr lang="en-US" altLang="ko-KR" sz="4000" b="1" dirty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32" name="내용 개체 틀 2"/>
          <p:cNvSpPr txBox="1">
            <a:spLocks/>
          </p:cNvSpPr>
          <p:nvPr/>
        </p:nvSpPr>
        <p:spPr>
          <a:xfrm>
            <a:off x="11463871" y="6326186"/>
            <a:ext cx="8803581" cy="5696435"/>
          </a:xfrm>
          <a:prstGeom prst="rect">
            <a:avLst/>
          </a:prstGeom>
        </p:spPr>
        <p:txBody>
          <a:bodyPr vert="horz" lIns="295168" tIns="147587" rIns="295168" bIns="147587" rtlCol="0">
            <a:normAutofit/>
          </a:bodyPr>
          <a:lstStyle>
            <a:lvl1pPr marL="1106882" indent="-1106882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0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98249" indent="-922404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9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89610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7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65452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6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641304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6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117146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6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92988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6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068833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6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544681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6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9EC5E74-3616-4BD2-A863-2B1C83659636}"/>
              </a:ext>
            </a:extLst>
          </p:cNvPr>
          <p:cNvSpPr txBox="1"/>
          <p:nvPr/>
        </p:nvSpPr>
        <p:spPr>
          <a:xfrm>
            <a:off x="4169351" y="23371941"/>
            <a:ext cx="3113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/>
              <a:t> </a:t>
            </a:r>
            <a:endParaRPr lang="en-US" altLang="ko-KR" sz="28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0D1ED33-2B40-417C-8FAA-A271FAFA1E84}"/>
              </a:ext>
            </a:extLst>
          </p:cNvPr>
          <p:cNvSpPr txBox="1"/>
          <p:nvPr/>
        </p:nvSpPr>
        <p:spPr>
          <a:xfrm>
            <a:off x="4128552" y="23519979"/>
            <a:ext cx="184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altLang="ko-KR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8677176" y="1173858"/>
            <a:ext cx="120973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b="1" dirty="0"/>
              <a:t>전차선 </a:t>
            </a:r>
            <a:r>
              <a:rPr lang="ko-KR" altLang="en-US" sz="6000" b="1" dirty="0" err="1"/>
              <a:t>합선사고</a:t>
            </a:r>
            <a:r>
              <a:rPr lang="ko-KR" altLang="en-US" sz="6000" b="1" dirty="0"/>
              <a:t> 예방과 시설물 </a:t>
            </a:r>
            <a:endParaRPr lang="en-US" altLang="ko-KR" sz="6000" b="1" dirty="0"/>
          </a:p>
          <a:p>
            <a:pPr algn="ctr"/>
            <a:r>
              <a:rPr lang="ko-KR" altLang="en-US" sz="6000" b="1" dirty="0" err="1"/>
              <a:t>점검기술</a:t>
            </a:r>
            <a:r>
              <a:rPr lang="ko-KR" altLang="en-US" sz="6000" b="1" dirty="0"/>
              <a:t> 개발</a:t>
            </a:r>
          </a:p>
        </p:txBody>
      </p:sp>
      <p:sp>
        <p:nvSpPr>
          <p:cNvPr id="6" name="TextBox 5"/>
          <p:cNvSpPr txBox="1">
            <a:spLocks/>
          </p:cNvSpPr>
          <p:nvPr/>
        </p:nvSpPr>
        <p:spPr>
          <a:xfrm>
            <a:off x="1254780" y="6570219"/>
            <a:ext cx="19012672" cy="443198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742950" indent="-742950">
              <a:buFont typeface="+mj-lt"/>
              <a:buAutoNum type="arabicPeriod"/>
            </a:pPr>
            <a:endParaRPr lang="en-US" altLang="ko-KR" sz="3600" b="1" dirty="0"/>
          </a:p>
          <a:p>
            <a:pPr marL="742950" indent="-742950">
              <a:buFont typeface="Wingdings" panose="05000000000000000000" pitchFamily="2" charset="2"/>
              <a:buChar char="v"/>
            </a:pPr>
            <a:r>
              <a:rPr lang="ko-KR" altLang="en-US" sz="3600" b="1" dirty="0" err="1"/>
              <a:t>전철주</a:t>
            </a:r>
            <a:r>
              <a:rPr lang="ko-KR" altLang="en-US" sz="3600" b="1" dirty="0"/>
              <a:t> 구조물에 짓는 까치집으로 인한 </a:t>
            </a:r>
            <a:r>
              <a:rPr lang="ko-KR" altLang="en-US" sz="3600" b="1" dirty="0" err="1"/>
              <a:t>단선사고</a:t>
            </a:r>
            <a:r>
              <a:rPr lang="en-US" altLang="ko-KR" sz="3600" b="1" dirty="0"/>
              <a:t>, </a:t>
            </a:r>
            <a:r>
              <a:rPr lang="ko-KR" altLang="en-US" sz="3600" b="1" dirty="0" err="1"/>
              <a:t>온도변동에</a:t>
            </a:r>
            <a:r>
              <a:rPr lang="ko-KR" altLang="en-US" sz="3600" b="1" dirty="0"/>
              <a:t> 민감한 </a:t>
            </a:r>
            <a:r>
              <a:rPr lang="ko-KR" altLang="en-US" sz="3600" b="1" dirty="0">
                <a:solidFill>
                  <a:srgbClr val="FF0000"/>
                </a:solidFill>
              </a:rPr>
              <a:t>전차선 유지보수</a:t>
            </a:r>
            <a:r>
              <a:rPr lang="ko-KR" altLang="en-US" sz="3600" b="1" dirty="0"/>
              <a:t>를 위한 </a:t>
            </a:r>
            <a:r>
              <a:rPr lang="ko-KR" altLang="en-US" sz="3600" b="1" dirty="0" err="1"/>
              <a:t>점검기술</a:t>
            </a:r>
            <a:r>
              <a:rPr lang="ko-KR" altLang="en-US" sz="3600" b="1" dirty="0"/>
              <a:t> 개발</a:t>
            </a:r>
            <a:endParaRPr lang="en-US" altLang="ko-KR" sz="3600" b="1" dirty="0"/>
          </a:p>
          <a:p>
            <a:r>
              <a:rPr lang="en-US" altLang="ko-KR" sz="3600" b="1" dirty="0"/>
              <a:t> 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ko-KR" sz="3600" b="1" dirty="0"/>
              <a:t> </a:t>
            </a:r>
            <a:r>
              <a:rPr lang="ko-KR" altLang="en-US" sz="3600" b="1" dirty="0" err="1"/>
              <a:t>드론에</a:t>
            </a:r>
            <a:r>
              <a:rPr lang="ko-KR" altLang="en-US" sz="3600" b="1" dirty="0"/>
              <a:t> 열화상 카메라와</a:t>
            </a:r>
            <a:r>
              <a:rPr lang="en-US" altLang="ko-KR" sz="3600" b="1" dirty="0"/>
              <a:t> </a:t>
            </a:r>
            <a:r>
              <a:rPr lang="ko-KR" altLang="en-US" sz="3600" b="1" dirty="0"/>
              <a:t>장비를 부착해 전차선의 변화와 까치집의 위치를 원격으로 파악</a:t>
            </a:r>
            <a:endParaRPr lang="en-US" altLang="ko-KR" sz="3600" b="1" dirty="0"/>
          </a:p>
          <a:p>
            <a:endParaRPr lang="en-US" altLang="ko-KR" sz="3600" b="1" dirty="0"/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ko-KR" sz="3600" b="1" dirty="0"/>
              <a:t> </a:t>
            </a:r>
            <a:r>
              <a:rPr lang="ko-KR" altLang="en-US" sz="3600" b="1" dirty="0"/>
              <a:t>모든 물체는 열을 지니는 원리를 이용해 선명하게 찍히는 </a:t>
            </a:r>
            <a:r>
              <a:rPr lang="ko-KR" altLang="en-US" sz="3600" b="1" dirty="0">
                <a:solidFill>
                  <a:srgbClr val="FF0000"/>
                </a:solidFill>
              </a:rPr>
              <a:t>열화상 카메라로 </a:t>
            </a:r>
            <a:r>
              <a:rPr lang="en-US" altLang="ko-KR" sz="3600" b="1" dirty="0">
                <a:solidFill>
                  <a:srgbClr val="FF0000"/>
                </a:solidFill>
              </a:rPr>
              <a:t>GPS</a:t>
            </a:r>
            <a:r>
              <a:rPr lang="ko-KR" altLang="en-US" sz="3600" b="1" dirty="0">
                <a:solidFill>
                  <a:srgbClr val="FF0000"/>
                </a:solidFill>
              </a:rPr>
              <a:t>좌표를 </a:t>
            </a:r>
            <a:endParaRPr lang="en-US" altLang="ko-KR" sz="3600" b="1" dirty="0">
              <a:solidFill>
                <a:srgbClr val="FF0000"/>
              </a:solidFill>
            </a:endParaRPr>
          </a:p>
          <a:p>
            <a:r>
              <a:rPr lang="en-US" altLang="ko-KR" sz="3600" b="1" dirty="0">
                <a:solidFill>
                  <a:srgbClr val="FF0000"/>
                </a:solidFill>
              </a:rPr>
              <a:t>     </a:t>
            </a:r>
            <a:r>
              <a:rPr lang="ko-KR" altLang="en-US" sz="3600" b="1" dirty="0">
                <a:solidFill>
                  <a:srgbClr val="FF0000"/>
                </a:solidFill>
              </a:rPr>
              <a:t>파악</a:t>
            </a:r>
            <a:r>
              <a:rPr lang="ko-KR" altLang="en-US" sz="3600" b="1" dirty="0"/>
              <a:t>해 보수 담당자가 작업하는 </a:t>
            </a:r>
            <a:r>
              <a:rPr lang="ko-KR" altLang="en-US" sz="3600" b="1" dirty="0" err="1"/>
              <a:t>드론</a:t>
            </a:r>
            <a:r>
              <a:rPr lang="ko-KR" altLang="en-US" sz="3600" b="1" dirty="0"/>
              <a:t> 제작 </a:t>
            </a:r>
            <a:endParaRPr lang="en-US" altLang="ko-KR" sz="3600" b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213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213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301912" y="15112164"/>
            <a:ext cx="213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3" name="TextBox 22"/>
          <p:cNvSpPr txBox="1">
            <a:spLocks/>
          </p:cNvSpPr>
          <p:nvPr/>
        </p:nvSpPr>
        <p:spPr>
          <a:xfrm>
            <a:off x="2118940" y="18186644"/>
            <a:ext cx="5131784" cy="16619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742950" indent="-742950">
              <a:buFont typeface="Wingdings" panose="05000000000000000000" pitchFamily="2" charset="2"/>
              <a:buChar char="v"/>
            </a:pPr>
            <a:endParaRPr lang="en-US" altLang="ko-KR" sz="3600" b="1" dirty="0"/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ko-KR" sz="3600" b="1" dirty="0"/>
              <a:t> </a:t>
            </a:r>
            <a:r>
              <a:rPr lang="ko-KR" altLang="en-US" sz="3600" b="1" dirty="0"/>
              <a:t>원격 무인 </a:t>
            </a:r>
            <a:r>
              <a:rPr lang="ko-KR" altLang="en-US" sz="3600" b="1" dirty="0" err="1"/>
              <a:t>비행기능</a:t>
            </a:r>
            <a:r>
              <a:rPr lang="en-US" altLang="ko-KR" sz="3600" b="1" dirty="0"/>
              <a:t> </a:t>
            </a:r>
          </a:p>
          <a:p>
            <a:r>
              <a:rPr lang="en-US" altLang="ko-KR" sz="3600" b="1" dirty="0"/>
              <a:t>   : </a:t>
            </a:r>
            <a:r>
              <a:rPr lang="ko-KR" altLang="en-US" sz="3600" b="1" dirty="0"/>
              <a:t>원격 조정 가능</a:t>
            </a:r>
            <a:endParaRPr lang="en-US" altLang="ko-KR" sz="3600" b="1" dirty="0"/>
          </a:p>
        </p:txBody>
      </p:sp>
      <p:sp>
        <p:nvSpPr>
          <p:cNvPr id="24" name="TextBox 23"/>
          <p:cNvSpPr txBox="1">
            <a:spLocks/>
          </p:cNvSpPr>
          <p:nvPr/>
        </p:nvSpPr>
        <p:spPr>
          <a:xfrm>
            <a:off x="8132689" y="18186644"/>
            <a:ext cx="5549525" cy="16619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742950" indent="-742950">
              <a:buFont typeface="Wingdings" panose="05000000000000000000" pitchFamily="2" charset="2"/>
              <a:buChar char="v"/>
            </a:pPr>
            <a:endParaRPr lang="en-US" altLang="ko-KR" sz="3600" b="1" dirty="0"/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ko-KR" sz="3600" b="1" dirty="0"/>
              <a:t> </a:t>
            </a:r>
            <a:r>
              <a:rPr lang="ko-KR" altLang="en-US" sz="3600" b="1" dirty="0"/>
              <a:t>열화상 기능</a:t>
            </a:r>
            <a:endParaRPr lang="en-US" altLang="ko-KR" sz="3600" b="1" dirty="0"/>
          </a:p>
          <a:p>
            <a:r>
              <a:rPr lang="en-US" altLang="ko-KR" sz="3600" b="1" dirty="0"/>
              <a:t>   : </a:t>
            </a:r>
            <a:r>
              <a:rPr lang="ko-KR" altLang="en-US" sz="3600" b="1" dirty="0"/>
              <a:t>전차선 </a:t>
            </a:r>
            <a:r>
              <a:rPr lang="ko-KR" altLang="en-US" sz="3600" b="1" dirty="0" err="1"/>
              <a:t>열화상태</a:t>
            </a:r>
            <a:r>
              <a:rPr lang="ko-KR" altLang="en-US" sz="3600" b="1" dirty="0"/>
              <a:t> 파악</a:t>
            </a:r>
            <a:endParaRPr lang="en-US" altLang="ko-KR" sz="3600" b="1" dirty="0"/>
          </a:p>
        </p:txBody>
      </p:sp>
      <p:sp>
        <p:nvSpPr>
          <p:cNvPr id="25" name="TextBox 24"/>
          <p:cNvSpPr txBox="1">
            <a:spLocks/>
          </p:cNvSpPr>
          <p:nvPr/>
        </p:nvSpPr>
        <p:spPr>
          <a:xfrm>
            <a:off x="13965023" y="18130446"/>
            <a:ext cx="6229113" cy="16619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742950" indent="-742950">
              <a:buFont typeface="Wingdings" panose="05000000000000000000" pitchFamily="2" charset="2"/>
              <a:buChar char="v"/>
            </a:pPr>
            <a:endParaRPr lang="en-US" altLang="ko-KR" sz="3600" b="1" dirty="0"/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ko-KR" sz="3600" b="1" dirty="0"/>
              <a:t> </a:t>
            </a:r>
            <a:r>
              <a:rPr lang="ko-KR" altLang="en-US" sz="3600" b="1" dirty="0"/>
              <a:t>장애물 회피</a:t>
            </a:r>
            <a:r>
              <a:rPr lang="en-US" altLang="ko-KR" sz="3600" b="1" dirty="0"/>
              <a:t>, </a:t>
            </a:r>
            <a:r>
              <a:rPr lang="ko-KR" altLang="en-US" sz="3600" b="1" dirty="0"/>
              <a:t>영상판독기능</a:t>
            </a:r>
            <a:endParaRPr lang="en-US" altLang="ko-KR" sz="3600" b="1" dirty="0"/>
          </a:p>
          <a:p>
            <a:endParaRPr lang="en-US" altLang="ko-KR" sz="3600" b="1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679700" y="14510838"/>
            <a:ext cx="213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49" name="_x377948752" descr="EMB00001e6013c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749" y="13577763"/>
            <a:ext cx="5795005" cy="487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213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51" name="_x377949760" descr="EMB00001e6013c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9880" y="13727862"/>
            <a:ext cx="5856619" cy="4724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5657706" y="14260231"/>
            <a:ext cx="213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53" name="_x377948104" descr="EMB00001e6013c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6500" y="13577763"/>
            <a:ext cx="6560952" cy="504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>
            <a:spLocks/>
          </p:cNvSpPr>
          <p:nvPr/>
        </p:nvSpPr>
        <p:spPr>
          <a:xfrm>
            <a:off x="1148279" y="22539451"/>
            <a:ext cx="19012672" cy="33239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ko-KR" sz="3600" b="1" dirty="0"/>
              <a:t> </a:t>
            </a:r>
            <a:r>
              <a:rPr lang="ko-KR" altLang="en-US" sz="3600" b="1" dirty="0" err="1"/>
              <a:t>안전증진</a:t>
            </a:r>
            <a:endParaRPr lang="en-US" altLang="ko-KR" sz="3600" b="1" dirty="0"/>
          </a:p>
          <a:p>
            <a:r>
              <a:rPr lang="en-US" altLang="ko-KR" sz="3600" b="1" dirty="0">
                <a:latin typeface="굴림" panose="020B0600000101010101" pitchFamily="50" charset="-127"/>
                <a:ea typeface="굴림" panose="020B0600000101010101" pitchFamily="50" charset="-127"/>
              </a:rPr>
              <a:t>   </a:t>
            </a:r>
            <a:r>
              <a:rPr lang="en-US" altLang="ko-KR" sz="3600" b="1" dirty="0">
                <a:latin typeface="+mn-ea"/>
              </a:rPr>
              <a:t>- </a:t>
            </a:r>
            <a:r>
              <a:rPr lang="ko-KR" altLang="en-US" sz="3600" b="1" dirty="0">
                <a:latin typeface="+mn-ea"/>
              </a:rPr>
              <a:t>까치집</a:t>
            </a:r>
            <a:r>
              <a:rPr lang="en-US" altLang="ko-KR" sz="3600" b="1" dirty="0">
                <a:latin typeface="+mn-ea"/>
              </a:rPr>
              <a:t>, </a:t>
            </a:r>
            <a:r>
              <a:rPr lang="ko-KR" altLang="en-US" sz="3600" b="1" dirty="0">
                <a:latin typeface="+mn-ea"/>
              </a:rPr>
              <a:t>전차선의 금구 상태 점검 시 안전한 작업환경 조성 가능</a:t>
            </a:r>
            <a:endParaRPr lang="en-US" altLang="ko-KR" sz="3600" b="1" dirty="0">
              <a:latin typeface="+mn-ea"/>
            </a:endParaRPr>
          </a:p>
          <a:p>
            <a:r>
              <a:rPr lang="en-US" altLang="ko-KR" sz="3600" b="1" dirty="0">
                <a:latin typeface="+mn-ea"/>
              </a:rPr>
              <a:t>   - </a:t>
            </a:r>
            <a:r>
              <a:rPr lang="ko-KR" altLang="en-US" sz="3600" b="1" dirty="0">
                <a:latin typeface="+mn-ea"/>
              </a:rPr>
              <a:t>송전탑</a:t>
            </a:r>
            <a:r>
              <a:rPr lang="en-US" altLang="ko-KR" sz="3600" b="1" dirty="0">
                <a:latin typeface="+mn-ea"/>
              </a:rPr>
              <a:t>, </a:t>
            </a:r>
            <a:r>
              <a:rPr lang="ko-KR" altLang="en-US" sz="3600" b="1" dirty="0">
                <a:latin typeface="+mn-ea"/>
              </a:rPr>
              <a:t>변전시설에도 원격으로 점검해 위험요소제거 가능</a:t>
            </a:r>
            <a:endParaRPr lang="en-US" altLang="ko-KR" sz="3600" b="1" dirty="0">
              <a:latin typeface="+mn-ea"/>
            </a:endParaRPr>
          </a:p>
          <a:p>
            <a:endParaRPr lang="en-US" altLang="ko-KR" sz="3600" b="1" dirty="0">
              <a:latin typeface="+mn-ea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ko-KR" sz="3600" b="1" dirty="0">
                <a:latin typeface="+mn-ea"/>
              </a:rPr>
              <a:t> </a:t>
            </a:r>
            <a:r>
              <a:rPr lang="ko-KR" altLang="en-US" sz="3600" b="1" dirty="0">
                <a:latin typeface="+mn-ea"/>
              </a:rPr>
              <a:t>효율성 증대</a:t>
            </a:r>
            <a:endParaRPr lang="en-US" altLang="ko-KR" sz="3600" b="1" dirty="0">
              <a:latin typeface="+mn-ea"/>
            </a:endParaRPr>
          </a:p>
          <a:p>
            <a:r>
              <a:rPr lang="en-US" altLang="ko-KR" sz="3600" b="1" dirty="0">
                <a:latin typeface="+mn-ea"/>
              </a:rPr>
              <a:t>   - </a:t>
            </a:r>
            <a:r>
              <a:rPr lang="ko-KR" altLang="en-US" sz="3600" b="1" dirty="0">
                <a:latin typeface="+mn-ea"/>
              </a:rPr>
              <a:t>시설점검 시 전차선 단전을 하지 않고 원격으로 점검해 효율적인 열차 운전 가능</a:t>
            </a:r>
            <a:endParaRPr lang="en-US" altLang="ko-KR" sz="3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54046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10405368" y="2363670"/>
            <a:ext cx="97930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3200" dirty="0" err="1"/>
              <a:t>대표학생</a:t>
            </a:r>
            <a:r>
              <a:rPr lang="ko-KR" altLang="en-US" sz="3200" dirty="0"/>
              <a:t> </a:t>
            </a:r>
            <a:r>
              <a:rPr lang="en-US" altLang="ko-KR" sz="3200" dirty="0"/>
              <a:t>:</a:t>
            </a:r>
            <a:r>
              <a:rPr lang="ko-KR" altLang="en-US" sz="3200" dirty="0"/>
              <a:t> </a:t>
            </a:r>
            <a:r>
              <a:rPr lang="en-US" altLang="ko-KR" sz="3200" dirty="0"/>
              <a:t>201610217 </a:t>
            </a:r>
            <a:r>
              <a:rPr lang="ko-KR" altLang="en-US" sz="3200" dirty="0" err="1"/>
              <a:t>박재빈</a:t>
            </a:r>
            <a:r>
              <a:rPr lang="en-US" altLang="ko-KR" sz="3200" dirty="0"/>
              <a:t>  </a:t>
            </a:r>
          </a:p>
          <a:p>
            <a:r>
              <a:rPr lang="ko-KR" altLang="en-US" sz="3200" dirty="0" err="1"/>
              <a:t>참여학생</a:t>
            </a:r>
            <a:r>
              <a:rPr lang="ko-KR" altLang="en-US" sz="3200" dirty="0"/>
              <a:t> </a:t>
            </a:r>
            <a:r>
              <a:rPr lang="en-US" altLang="ko-KR" sz="3200" dirty="0"/>
              <a:t>: 201610213 </a:t>
            </a:r>
            <a:r>
              <a:rPr lang="ko-KR" altLang="en-US" sz="3200" dirty="0"/>
              <a:t>문정훈</a:t>
            </a:r>
            <a:r>
              <a:rPr lang="en-US" altLang="ko-KR" sz="3200" dirty="0"/>
              <a:t>, 201610260 </a:t>
            </a:r>
            <a:r>
              <a:rPr lang="ko-KR" altLang="en-US" sz="3200" dirty="0" err="1"/>
              <a:t>제민우</a:t>
            </a:r>
            <a:endParaRPr lang="en-US" altLang="ko-KR" sz="3200" dirty="0"/>
          </a:p>
          <a:p>
            <a:r>
              <a:rPr lang="en-US" altLang="ko-KR" sz="3200" dirty="0"/>
              <a:t>              201510296 </a:t>
            </a:r>
            <a:r>
              <a:rPr lang="ko-KR" altLang="en-US" sz="3200" dirty="0"/>
              <a:t>한지훈</a:t>
            </a:r>
            <a:endParaRPr lang="en-US" altLang="ko-KR" sz="3200" dirty="0"/>
          </a:p>
          <a:p>
            <a:r>
              <a:rPr lang="ko-KR" altLang="en-US" sz="3200" dirty="0"/>
              <a:t>지도교수 </a:t>
            </a:r>
            <a:r>
              <a:rPr lang="en-US" altLang="ko-KR" sz="3200" dirty="0"/>
              <a:t>: </a:t>
            </a:r>
            <a:r>
              <a:rPr lang="ko-KR" altLang="en-US" sz="3200" dirty="0" err="1"/>
              <a:t>서기범</a:t>
            </a:r>
            <a:endParaRPr lang="en-US" altLang="ko-KR" sz="3200" dirty="0"/>
          </a:p>
          <a:p>
            <a:r>
              <a:rPr lang="ko-KR" altLang="en-US" sz="3200" dirty="0"/>
              <a:t>참여업체</a:t>
            </a:r>
            <a:r>
              <a:rPr lang="en-US" altLang="ko-KR" sz="3200" dirty="0"/>
              <a:t> : </a:t>
            </a:r>
            <a:r>
              <a:rPr lang="ko-KR" altLang="en-US" sz="3200" dirty="0"/>
              <a:t>㈜</a:t>
            </a:r>
            <a:r>
              <a:rPr lang="ko-KR" altLang="en-US" sz="3200" dirty="0" err="1"/>
              <a:t>에프디크리에이트</a:t>
            </a:r>
            <a:endParaRPr lang="en-US" altLang="ko-KR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1698750" y="5221933"/>
            <a:ext cx="2517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solidFill>
                  <a:schemeClr val="bg1"/>
                </a:solidFill>
              </a:rPr>
              <a:t>제 작 개 요</a:t>
            </a:r>
            <a:endParaRPr lang="ko-KR" altLang="en-US" sz="54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98750" y="12783394"/>
            <a:ext cx="2517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solidFill>
                  <a:schemeClr val="bg1"/>
                </a:solidFill>
              </a:rPr>
              <a:t>작 품 결 과</a:t>
            </a:r>
            <a:endParaRPr lang="ko-KR" altLang="en-US" sz="54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98750" y="20344706"/>
            <a:ext cx="2517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>
                <a:solidFill>
                  <a:schemeClr val="bg1"/>
                </a:solidFill>
              </a:rPr>
              <a:t>기 대 효 과</a:t>
            </a:r>
            <a:endParaRPr lang="ko-KR" altLang="en-US" sz="54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8279" y="931016"/>
            <a:ext cx="44165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b="1" dirty="0">
                <a:solidFill>
                  <a:schemeClr val="bg1"/>
                </a:solidFill>
              </a:rPr>
              <a:t>우송대학교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148279" y="2092535"/>
            <a:ext cx="6715300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600" b="1" dirty="0">
                <a:solidFill>
                  <a:schemeClr val="bg1"/>
                </a:solidFill>
              </a:rPr>
              <a:t>부트캠프</a:t>
            </a:r>
            <a:r>
              <a:rPr lang="en-US" altLang="ko-KR" sz="6600" b="1" dirty="0">
                <a:solidFill>
                  <a:schemeClr val="bg1"/>
                </a:solidFill>
              </a:rPr>
              <a:t>(</a:t>
            </a:r>
            <a:r>
              <a:rPr lang="ko-KR" altLang="en-US" sz="6600" b="1" dirty="0">
                <a:solidFill>
                  <a:schemeClr val="bg1"/>
                </a:solidFill>
              </a:rPr>
              <a:t>반도체</a:t>
            </a:r>
            <a:r>
              <a:rPr lang="en-US" altLang="ko-KR" sz="6600" b="1" dirty="0">
                <a:solidFill>
                  <a:schemeClr val="bg1"/>
                </a:solidFill>
              </a:rPr>
              <a:t>)</a:t>
            </a:r>
          </a:p>
          <a:p>
            <a:r>
              <a:rPr lang="ko-KR" altLang="en-US" sz="6600" b="1" dirty="0">
                <a:solidFill>
                  <a:schemeClr val="bg1"/>
                </a:solidFill>
              </a:rPr>
              <a:t>사업단</a:t>
            </a:r>
          </a:p>
          <a:p>
            <a:endParaRPr lang="ko-KR" altLang="en-US" sz="66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09024" y="28677491"/>
            <a:ext cx="184731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4737207" y="27846494"/>
            <a:ext cx="12673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ko-KR" sz="4000" b="1" dirty="0">
                <a:solidFill>
                  <a:schemeClr val="bg1">
                    <a:lumMod val="50000"/>
                  </a:schemeClr>
                </a:solidFill>
              </a:rPr>
              <a:t>2024 </a:t>
            </a:r>
            <a:r>
              <a:rPr lang="ko-KR" altLang="en-US" sz="4000" b="1" dirty="0" err="1">
                <a:solidFill>
                  <a:schemeClr val="bg1">
                    <a:lumMod val="50000"/>
                  </a:schemeClr>
                </a:solidFill>
              </a:rPr>
              <a:t>캡스톤디자인경진대회</a:t>
            </a:r>
            <a:endParaRPr lang="en-US" altLang="ko-KR" sz="4000" b="1" dirty="0">
              <a:solidFill>
                <a:schemeClr val="bg1">
                  <a:lumMod val="50000"/>
                </a:schemeClr>
              </a:solidFill>
            </a:endParaRPr>
          </a:p>
          <a:p>
            <a:pPr algn="dist"/>
            <a:r>
              <a:rPr lang="en-US" altLang="ko-KR" sz="4000" b="1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ko-KR" altLang="en-US" sz="4000" b="1" dirty="0">
                <a:solidFill>
                  <a:schemeClr val="bg1">
                    <a:lumMod val="50000"/>
                  </a:schemeClr>
                </a:solidFill>
              </a:rPr>
              <a:t>부트캠프</a:t>
            </a:r>
            <a:r>
              <a:rPr lang="en-US" altLang="ko-KR" sz="4000" b="1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ko-KR" altLang="en-US" sz="4000" b="1" dirty="0">
                <a:solidFill>
                  <a:schemeClr val="bg1">
                    <a:lumMod val="50000"/>
                  </a:schemeClr>
                </a:solidFill>
              </a:rPr>
              <a:t>반도체</a:t>
            </a:r>
            <a:r>
              <a:rPr lang="en-US" altLang="ko-KR" sz="4000" b="1" dirty="0">
                <a:solidFill>
                  <a:schemeClr val="bg1">
                    <a:lumMod val="50000"/>
                  </a:schemeClr>
                </a:solidFill>
              </a:rPr>
              <a:t>)</a:t>
            </a:r>
            <a:r>
              <a:rPr lang="ko-KR" altLang="en-US" sz="4000" b="1" dirty="0">
                <a:solidFill>
                  <a:schemeClr val="bg1">
                    <a:lumMod val="50000"/>
                  </a:schemeClr>
                </a:solidFill>
              </a:rPr>
              <a:t>사업단</a:t>
            </a:r>
            <a:r>
              <a:rPr lang="en-US" altLang="ko-KR" sz="4000" b="1" dirty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</p:txBody>
      </p:sp>
      <p:sp>
        <p:nvSpPr>
          <p:cNvPr id="32" name="내용 개체 틀 2"/>
          <p:cNvSpPr txBox="1">
            <a:spLocks/>
          </p:cNvSpPr>
          <p:nvPr/>
        </p:nvSpPr>
        <p:spPr>
          <a:xfrm>
            <a:off x="11463871" y="6326186"/>
            <a:ext cx="8803581" cy="5696435"/>
          </a:xfrm>
          <a:prstGeom prst="rect">
            <a:avLst/>
          </a:prstGeom>
        </p:spPr>
        <p:txBody>
          <a:bodyPr vert="horz" lIns="295168" tIns="147587" rIns="295168" bIns="147587" rtlCol="0">
            <a:normAutofit/>
          </a:bodyPr>
          <a:lstStyle>
            <a:lvl1pPr marL="1106882" indent="-1106882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10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398249" indent="-922404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9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89610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7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165452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6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641304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6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117146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6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592988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6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068833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6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544681" indent="-737926" algn="l" defTabSz="2951687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6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9EC5E74-3616-4BD2-A863-2B1C83659636}"/>
              </a:ext>
            </a:extLst>
          </p:cNvPr>
          <p:cNvSpPr txBox="1"/>
          <p:nvPr/>
        </p:nvSpPr>
        <p:spPr>
          <a:xfrm>
            <a:off x="4169351" y="23371941"/>
            <a:ext cx="3113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/>
              <a:t> </a:t>
            </a:r>
            <a:endParaRPr lang="en-US" altLang="ko-KR" sz="28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0D1ED33-2B40-417C-8FAA-A271FAFA1E84}"/>
              </a:ext>
            </a:extLst>
          </p:cNvPr>
          <p:cNvSpPr txBox="1"/>
          <p:nvPr/>
        </p:nvSpPr>
        <p:spPr>
          <a:xfrm>
            <a:off x="4128552" y="23519979"/>
            <a:ext cx="184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altLang="ko-KR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8533160" y="987389"/>
            <a:ext cx="120973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6000" b="1" dirty="0" err="1"/>
              <a:t>무인기</a:t>
            </a:r>
            <a:r>
              <a:rPr lang="ko-KR" altLang="en-US" sz="6000" b="1" dirty="0"/>
              <a:t> 검정 자동화 시스템용 </a:t>
            </a:r>
            <a:r>
              <a:rPr lang="ko-KR" altLang="en-US" sz="6000" b="1" dirty="0" err="1"/>
              <a:t>드론</a:t>
            </a:r>
            <a:endParaRPr lang="ko-KR" altLang="en-US" sz="6000" b="1" dirty="0"/>
          </a:p>
        </p:txBody>
      </p:sp>
      <p:sp>
        <p:nvSpPr>
          <p:cNvPr id="6" name="TextBox 5"/>
          <p:cNvSpPr txBox="1">
            <a:spLocks/>
          </p:cNvSpPr>
          <p:nvPr/>
        </p:nvSpPr>
        <p:spPr>
          <a:xfrm>
            <a:off x="1254780" y="6293218"/>
            <a:ext cx="19012672" cy="498598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742950" indent="-742950">
              <a:buFont typeface="+mj-lt"/>
              <a:buAutoNum type="arabicPeriod"/>
            </a:pPr>
            <a:endParaRPr lang="en-US" altLang="ko-KR" sz="3600" b="1" dirty="0"/>
          </a:p>
          <a:p>
            <a:pPr marL="742950" indent="-742950">
              <a:buFont typeface="Wingdings" panose="05000000000000000000" pitchFamily="2" charset="2"/>
              <a:buChar char="v"/>
            </a:pPr>
            <a:r>
              <a:rPr lang="ko-KR" altLang="en-US" sz="3600" b="1" dirty="0"/>
              <a:t>착륙장과 </a:t>
            </a:r>
            <a:r>
              <a:rPr lang="ko-KR" altLang="en-US" sz="3600" b="1" dirty="0" err="1"/>
              <a:t>호버링</a:t>
            </a:r>
            <a:r>
              <a:rPr lang="ko-KR" altLang="en-US" sz="3600" b="1" dirty="0"/>
              <a:t> 테스트</a:t>
            </a:r>
            <a:r>
              <a:rPr lang="en-US" altLang="ko-KR" sz="3600" b="1" dirty="0"/>
              <a:t>, </a:t>
            </a:r>
            <a:r>
              <a:rPr lang="ko-KR" altLang="en-US" sz="3600" b="1" dirty="0"/>
              <a:t>코스 이동 판단 센서 모듈 등에 </a:t>
            </a:r>
            <a:r>
              <a:rPr lang="ko-KR" altLang="en-US" sz="3600" b="1" dirty="0" err="1"/>
              <a:t>드론의</a:t>
            </a:r>
            <a:r>
              <a:rPr lang="ko-KR" altLang="en-US" sz="3600" b="1" dirty="0"/>
              <a:t> 위치를 확인 할 수 있는</a:t>
            </a:r>
            <a:endParaRPr lang="en-US" altLang="ko-KR" sz="3600" b="1" dirty="0"/>
          </a:p>
          <a:p>
            <a:r>
              <a:rPr lang="ko-KR" altLang="en-US" sz="3600" b="1" dirty="0"/>
              <a:t>     센서 장착 </a:t>
            </a:r>
            <a:endParaRPr lang="en-US" altLang="ko-KR" sz="3600" b="1" dirty="0"/>
          </a:p>
          <a:p>
            <a:r>
              <a:rPr lang="en-US" altLang="ko-KR" sz="3600" b="1" dirty="0"/>
              <a:t> 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ko-KR" sz="3600" b="1" dirty="0"/>
              <a:t> </a:t>
            </a:r>
            <a:r>
              <a:rPr lang="ko-KR" altLang="en-US" sz="3600" b="1" dirty="0">
                <a:solidFill>
                  <a:srgbClr val="FF0000"/>
                </a:solidFill>
              </a:rPr>
              <a:t>정확한 위치 데이터</a:t>
            </a:r>
            <a:r>
              <a:rPr lang="ko-KR" altLang="en-US" sz="3600" b="1" dirty="0"/>
              <a:t>를</a:t>
            </a:r>
            <a:r>
              <a:rPr lang="ko-KR" altLang="en-US" sz="3600" b="1" dirty="0">
                <a:solidFill>
                  <a:srgbClr val="FF0000"/>
                </a:solidFill>
              </a:rPr>
              <a:t> </a:t>
            </a:r>
            <a:r>
              <a:rPr lang="ko-KR" altLang="en-US" sz="3600" b="1" dirty="0"/>
              <a:t>메인 운용 시스템에 무선으로 전달하여 각 코스 별 위치에 따른</a:t>
            </a:r>
            <a:endParaRPr lang="en-US" altLang="ko-KR" sz="3600" b="1" dirty="0"/>
          </a:p>
          <a:p>
            <a:r>
              <a:rPr lang="en-US" altLang="ko-KR" sz="3600" b="1" dirty="0"/>
              <a:t>   </a:t>
            </a:r>
            <a:r>
              <a:rPr lang="ko-KR" altLang="en-US" sz="3600" b="1" dirty="0"/>
              <a:t>  점수를 평가하여 기능 실습 시험 등의 당락의 유무를 </a:t>
            </a:r>
            <a:r>
              <a:rPr lang="ko-KR" altLang="en-US" sz="3600" b="1" dirty="0">
                <a:solidFill>
                  <a:srgbClr val="FF0000"/>
                </a:solidFill>
              </a:rPr>
              <a:t>정확한 수치로 판단</a:t>
            </a:r>
            <a:endParaRPr lang="en-US" altLang="ko-KR" sz="3600" b="1" dirty="0">
              <a:solidFill>
                <a:srgbClr val="FF0000"/>
              </a:solidFill>
            </a:endParaRPr>
          </a:p>
          <a:p>
            <a:endParaRPr lang="en-US" altLang="ko-KR" sz="3600" b="1" dirty="0"/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ko-KR" sz="3600" b="1" dirty="0"/>
              <a:t> </a:t>
            </a:r>
            <a:r>
              <a:rPr lang="ko-KR" altLang="en-US" sz="3600" b="1" dirty="0"/>
              <a:t>정확한 </a:t>
            </a:r>
            <a:r>
              <a:rPr lang="ko-KR" altLang="en-US" sz="3600" b="1" dirty="0" err="1"/>
              <a:t>센싱이</a:t>
            </a:r>
            <a:r>
              <a:rPr lang="ko-KR" altLang="en-US" sz="3600" b="1" dirty="0"/>
              <a:t> 가능한 구조를 가지고 </a:t>
            </a:r>
            <a:r>
              <a:rPr lang="ko-KR" altLang="en-US" sz="3600" b="1" dirty="0">
                <a:solidFill>
                  <a:srgbClr val="FF0000"/>
                </a:solidFill>
              </a:rPr>
              <a:t>현재 비행 상황을 확인 </a:t>
            </a:r>
            <a:r>
              <a:rPr lang="ko-KR" altLang="en-US" sz="3600" b="1" dirty="0"/>
              <a:t>할 수 있는 기능을 부여한 </a:t>
            </a:r>
            <a:endParaRPr lang="en-US" altLang="ko-KR" sz="3600" b="1" dirty="0"/>
          </a:p>
          <a:p>
            <a:r>
              <a:rPr lang="en-US" altLang="ko-KR" sz="3600" b="1" dirty="0"/>
              <a:t>     </a:t>
            </a:r>
            <a:r>
              <a:rPr lang="ko-KR" altLang="en-US" sz="3600" b="1" dirty="0" err="1"/>
              <a:t>드론</a:t>
            </a:r>
            <a:r>
              <a:rPr lang="ko-KR" altLang="en-US" sz="3600" b="1" dirty="0"/>
              <a:t> 제작</a:t>
            </a:r>
            <a:endParaRPr lang="en-US" altLang="ko-KR" sz="3600" b="1" dirty="0"/>
          </a:p>
        </p:txBody>
      </p:sp>
      <p:sp>
        <p:nvSpPr>
          <p:cNvPr id="16" name="TextBox 15"/>
          <p:cNvSpPr txBox="1">
            <a:spLocks/>
          </p:cNvSpPr>
          <p:nvPr/>
        </p:nvSpPr>
        <p:spPr>
          <a:xfrm>
            <a:off x="1254780" y="18516405"/>
            <a:ext cx="9219585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742950" indent="-742950">
              <a:buFont typeface="Wingdings" panose="05000000000000000000" pitchFamily="2" charset="2"/>
              <a:buChar char="v"/>
            </a:pPr>
            <a:endParaRPr lang="en-US" altLang="ko-KR" sz="3600" b="1" dirty="0"/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ko-KR" sz="3600" b="1" dirty="0"/>
              <a:t> </a:t>
            </a:r>
            <a:r>
              <a:rPr lang="ko-KR" altLang="en-US" sz="3600" b="1" dirty="0"/>
              <a:t>실시간 </a:t>
            </a:r>
            <a:r>
              <a:rPr lang="ko-KR" altLang="en-US" sz="3600" b="1" dirty="0" err="1"/>
              <a:t>영상전송</a:t>
            </a:r>
            <a:r>
              <a:rPr lang="ko-KR" altLang="en-US" sz="3600" b="1" dirty="0"/>
              <a:t> </a:t>
            </a:r>
            <a:r>
              <a:rPr lang="en-US" altLang="ko-KR" sz="3600" b="1" dirty="0"/>
              <a:t>: </a:t>
            </a:r>
            <a:r>
              <a:rPr lang="ko-KR" altLang="en-US" sz="3600" b="1" dirty="0"/>
              <a:t>실시간 </a:t>
            </a:r>
            <a:r>
              <a:rPr lang="ko-KR" altLang="en-US" sz="3600" b="1" dirty="0" err="1"/>
              <a:t>이동궤적</a:t>
            </a:r>
            <a:r>
              <a:rPr lang="ko-KR" altLang="en-US" sz="3600" b="1" dirty="0"/>
              <a:t> 확인</a:t>
            </a:r>
            <a:endParaRPr lang="en-US" altLang="ko-KR" sz="3600" b="1" dirty="0"/>
          </a:p>
        </p:txBody>
      </p:sp>
      <p:sp>
        <p:nvSpPr>
          <p:cNvPr id="17" name="TextBox 16"/>
          <p:cNvSpPr txBox="1">
            <a:spLocks/>
          </p:cNvSpPr>
          <p:nvPr/>
        </p:nvSpPr>
        <p:spPr>
          <a:xfrm>
            <a:off x="11073911" y="18516405"/>
            <a:ext cx="9219585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742950" indent="-742950">
              <a:buFont typeface="+mj-lt"/>
              <a:buAutoNum type="arabicPeriod"/>
            </a:pPr>
            <a:endParaRPr lang="en-US" altLang="ko-KR" sz="3600" b="1" dirty="0"/>
          </a:p>
          <a:p>
            <a:pPr marL="742950" indent="-742950">
              <a:buFont typeface="Wingdings" panose="05000000000000000000" pitchFamily="2" charset="2"/>
              <a:buChar char="v"/>
            </a:pPr>
            <a:r>
              <a:rPr lang="ko-KR" altLang="en-US" sz="3600" b="1" dirty="0"/>
              <a:t>센서 측정 보조장치 </a:t>
            </a:r>
            <a:r>
              <a:rPr lang="en-US" altLang="ko-KR" sz="3600" b="1" dirty="0"/>
              <a:t>: </a:t>
            </a:r>
            <a:r>
              <a:rPr lang="ko-KR" altLang="en-US" sz="3600" b="1" dirty="0"/>
              <a:t>높은 정확성 구현</a:t>
            </a:r>
            <a:endParaRPr lang="en-US" altLang="ko-KR" sz="3600" b="1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213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213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7" name="_x368441624" descr="EMB00000eb0085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780" y="13808141"/>
            <a:ext cx="9113084" cy="4708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5301912" y="15112164"/>
            <a:ext cx="21386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9" name="_x368440544" descr="EMB00000eb0085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1115" y="13808140"/>
            <a:ext cx="9437341" cy="4708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>
            <a:spLocks/>
          </p:cNvSpPr>
          <p:nvPr/>
        </p:nvSpPr>
        <p:spPr>
          <a:xfrm>
            <a:off x="1148279" y="21708453"/>
            <a:ext cx="19012672" cy="498598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ko-KR" sz="3600" b="1" dirty="0"/>
              <a:t> </a:t>
            </a:r>
            <a:r>
              <a:rPr lang="ko-KR" altLang="en-US" sz="3600" b="1" dirty="0"/>
              <a:t>참여 </a:t>
            </a:r>
            <a:r>
              <a:rPr lang="ko-KR" altLang="en-US" sz="3600" b="1" dirty="0" err="1"/>
              <a:t>멘티의</a:t>
            </a:r>
            <a:r>
              <a:rPr lang="ko-KR" altLang="en-US" sz="3600" b="1" dirty="0"/>
              <a:t> 교육적 기대효과</a:t>
            </a:r>
            <a:endParaRPr lang="en-US" altLang="ko-KR" sz="3600" b="1" dirty="0"/>
          </a:p>
          <a:p>
            <a:r>
              <a:rPr lang="en-US" altLang="ko-KR" sz="3600" b="1" dirty="0">
                <a:latin typeface="굴림" panose="020B0600000101010101" pitchFamily="50" charset="-127"/>
                <a:ea typeface="굴림" panose="020B0600000101010101" pitchFamily="50" charset="-127"/>
              </a:rPr>
              <a:t>   </a:t>
            </a:r>
            <a:r>
              <a:rPr lang="en-US" altLang="ko-KR" sz="3600" b="1" dirty="0">
                <a:latin typeface="+mn-ea"/>
              </a:rPr>
              <a:t>- </a:t>
            </a:r>
            <a:r>
              <a:rPr lang="ko-KR" altLang="en-US" sz="3600" b="1" dirty="0">
                <a:latin typeface="+mn-ea"/>
              </a:rPr>
              <a:t>단결력 향상</a:t>
            </a:r>
            <a:endParaRPr lang="en-US" altLang="ko-KR" sz="3600" b="1" dirty="0">
              <a:latin typeface="+mn-ea"/>
            </a:endParaRPr>
          </a:p>
          <a:p>
            <a:r>
              <a:rPr lang="en-US" altLang="ko-KR" sz="3600" b="1" dirty="0">
                <a:latin typeface="+mn-ea"/>
              </a:rPr>
              <a:t>   - </a:t>
            </a:r>
            <a:r>
              <a:rPr lang="ko-KR" altLang="en-US" sz="3600" b="1" dirty="0" err="1">
                <a:latin typeface="+mn-ea"/>
              </a:rPr>
              <a:t>드론에</a:t>
            </a:r>
            <a:r>
              <a:rPr lang="ko-KR" altLang="en-US" sz="3600" b="1" dirty="0">
                <a:latin typeface="+mn-ea"/>
              </a:rPr>
              <a:t> 대한 이해도 증가</a:t>
            </a:r>
            <a:endParaRPr lang="en-US" altLang="ko-KR" sz="3600" b="1" dirty="0">
              <a:latin typeface="+mn-ea"/>
            </a:endParaRPr>
          </a:p>
          <a:p>
            <a:r>
              <a:rPr lang="en-US" altLang="ko-KR" sz="3600" b="1" dirty="0">
                <a:latin typeface="+mn-ea"/>
              </a:rPr>
              <a:t>   - </a:t>
            </a:r>
            <a:r>
              <a:rPr lang="ko-KR" altLang="en-US" sz="3600" b="1" dirty="0">
                <a:latin typeface="+mn-ea"/>
              </a:rPr>
              <a:t>센서를 활용한 자동제어 프로그래밍 능력 향상</a:t>
            </a:r>
            <a:endParaRPr lang="en-US" altLang="ko-KR" sz="3600" b="1" dirty="0">
              <a:latin typeface="+mn-ea"/>
            </a:endParaRPr>
          </a:p>
          <a:p>
            <a:r>
              <a:rPr lang="en-US" altLang="ko-KR" sz="3600" b="1" dirty="0">
                <a:latin typeface="+mn-ea"/>
              </a:rPr>
              <a:t>   - </a:t>
            </a:r>
            <a:r>
              <a:rPr lang="ko-KR" altLang="en-US" sz="3600" b="1" dirty="0">
                <a:latin typeface="+mn-ea"/>
              </a:rPr>
              <a:t>하드웨어 구조물 </a:t>
            </a:r>
            <a:r>
              <a:rPr lang="en-US" altLang="ko-KR" sz="3600" b="1" dirty="0">
                <a:latin typeface="+mn-ea"/>
              </a:rPr>
              <a:t>3D </a:t>
            </a:r>
            <a:r>
              <a:rPr lang="ko-KR" altLang="en-US" sz="3600" b="1" dirty="0">
                <a:latin typeface="+mn-ea"/>
              </a:rPr>
              <a:t>디자인 기술력 향상</a:t>
            </a:r>
            <a:endParaRPr lang="en-US" altLang="ko-KR" sz="3600" b="1" dirty="0">
              <a:latin typeface="+mn-ea"/>
            </a:endParaRPr>
          </a:p>
          <a:p>
            <a:endParaRPr lang="en-US" altLang="ko-KR" sz="3600" b="1" dirty="0">
              <a:latin typeface="+mn-ea"/>
            </a:endParaRP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ko-KR" sz="3600" b="1" dirty="0">
                <a:latin typeface="+mn-ea"/>
              </a:rPr>
              <a:t> </a:t>
            </a:r>
            <a:r>
              <a:rPr lang="ko-KR" altLang="en-US" sz="3600" b="1" dirty="0" err="1">
                <a:latin typeface="+mn-ea"/>
              </a:rPr>
              <a:t>활용분야</a:t>
            </a:r>
            <a:r>
              <a:rPr lang="ko-KR" altLang="en-US" sz="3600" b="1" dirty="0">
                <a:latin typeface="+mn-ea"/>
              </a:rPr>
              <a:t> </a:t>
            </a:r>
            <a:endParaRPr lang="en-US" altLang="ko-KR" sz="3600" b="1" dirty="0">
              <a:latin typeface="+mn-ea"/>
            </a:endParaRPr>
          </a:p>
          <a:p>
            <a:r>
              <a:rPr lang="en-US" altLang="ko-KR" sz="3600" b="1" dirty="0">
                <a:latin typeface="+mn-ea"/>
              </a:rPr>
              <a:t>   - </a:t>
            </a:r>
            <a:r>
              <a:rPr lang="ko-KR" altLang="en-US" sz="3600" b="1" dirty="0" err="1">
                <a:latin typeface="+mn-ea"/>
              </a:rPr>
              <a:t>드론</a:t>
            </a:r>
            <a:r>
              <a:rPr lang="ko-KR" altLang="en-US" sz="3600" b="1" dirty="0">
                <a:latin typeface="+mn-ea"/>
              </a:rPr>
              <a:t> 비행 정밀 검정 시스템 적용</a:t>
            </a:r>
            <a:endParaRPr lang="en-US" altLang="ko-KR" sz="3600" b="1" dirty="0">
              <a:latin typeface="+mn-ea"/>
            </a:endParaRPr>
          </a:p>
          <a:p>
            <a:r>
              <a:rPr lang="en-US" altLang="ko-KR" sz="3600" b="1" dirty="0">
                <a:latin typeface="+mn-ea"/>
              </a:rPr>
              <a:t>   - </a:t>
            </a:r>
            <a:r>
              <a:rPr lang="ko-KR" altLang="en-US" sz="3600" b="1" dirty="0" err="1">
                <a:latin typeface="+mn-ea"/>
              </a:rPr>
              <a:t>드론</a:t>
            </a:r>
            <a:r>
              <a:rPr lang="ko-KR" altLang="en-US" sz="3600" b="1" dirty="0">
                <a:latin typeface="+mn-ea"/>
              </a:rPr>
              <a:t> 레이싱 등 </a:t>
            </a:r>
            <a:r>
              <a:rPr lang="ko-KR" altLang="en-US" sz="3600" b="1" dirty="0" err="1">
                <a:latin typeface="+mn-ea"/>
              </a:rPr>
              <a:t>드론</a:t>
            </a:r>
            <a:r>
              <a:rPr lang="ko-KR" altLang="en-US" sz="3600" b="1" dirty="0">
                <a:latin typeface="+mn-ea"/>
              </a:rPr>
              <a:t> 관련 경연대회 점수 측정용</a:t>
            </a:r>
            <a:endParaRPr lang="en-US" altLang="ko-KR" sz="3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00058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1183</TotalTime>
  <Words>546</Words>
  <Application>Microsoft Office PowerPoint</Application>
  <PresentationFormat>사용자 지정</PresentationFormat>
  <Paragraphs>119</Paragraphs>
  <Slides>3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굴림</vt:lpstr>
      <vt:lpstr>맑은 고딕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황승희</dc:creator>
  <cp:lastModifiedBy>Administrator</cp:lastModifiedBy>
  <cp:revision>124</cp:revision>
  <cp:lastPrinted>2021-05-31T07:18:29Z</cp:lastPrinted>
  <dcterms:created xsi:type="dcterms:W3CDTF">2015-12-02T08:13:32Z</dcterms:created>
  <dcterms:modified xsi:type="dcterms:W3CDTF">2024-12-11T05:41:28Z</dcterms:modified>
</cp:coreProperties>
</file>