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572" r:id="rId5"/>
    <p:sldId id="526" r:id="rId6"/>
    <p:sldId id="542" r:id="rId7"/>
    <p:sldId id="553" r:id="rId8"/>
    <p:sldId id="568" r:id="rId9"/>
    <p:sldId id="570" r:id="rId10"/>
    <p:sldId id="571" r:id="rId11"/>
    <p:sldId id="541" r:id="rId12"/>
    <p:sldId id="544" r:id="rId13"/>
    <p:sldId id="561" r:id="rId14"/>
    <p:sldId id="563" r:id="rId15"/>
    <p:sldId id="545" r:id="rId16"/>
    <p:sldId id="552" r:id="rId17"/>
    <p:sldId id="567" r:id="rId1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7E7"/>
    <a:srgbClr val="DAE3F3"/>
    <a:srgbClr val="3A9DB8"/>
    <a:srgbClr val="4472C4"/>
    <a:srgbClr val="404040"/>
    <a:srgbClr val="0052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53" autoAdjust="0"/>
    <p:restoredTop sz="95878" autoAdjust="0"/>
  </p:normalViewPr>
  <p:slideViewPr>
    <p:cSldViewPr snapToGrid="0">
      <p:cViewPr varScale="1">
        <p:scale>
          <a:sx n="109" d="100"/>
          <a:sy n="109" d="100"/>
        </p:scale>
        <p:origin x="282" y="78"/>
      </p:cViewPr>
      <p:guideLst/>
    </p:cSldViewPr>
  </p:slideViewPr>
  <p:notesTextViewPr>
    <p:cViewPr>
      <p:scale>
        <a:sx n="33" d="100"/>
        <a:sy n="33" d="100"/>
      </p:scale>
      <p:origin x="0" y="0"/>
    </p:cViewPr>
  </p:notesTextViewPr>
  <p:sorterViewPr>
    <p:cViewPr>
      <p:scale>
        <a:sx n="75" d="100"/>
        <a:sy n="75" d="100"/>
      </p:scale>
      <p:origin x="0" y="-112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4B031-22E3-4DC0-BE3D-16764F2BD51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9D939-EE90-4A93-A185-FB32AE112F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017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60C78C-B537-4643-A483-1EC4818DF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5D6DD1-70E8-44B9-8FF8-2EFB97DD87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330DAA-F870-43B9-9F67-F0B08EB67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F2B292-0855-4048-8719-96137BF5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E46CE3-F132-4655-AD37-EE79CA4E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601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EBEC07-9622-4AAE-BC32-EDEA60FE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510A8B-98C6-47CC-82A3-9615234071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6940B2-F2DB-4653-9456-26A273929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95C0B8-3D7D-4E35-BBDA-4FEAA242F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6BB951-FACD-4739-812A-1CEB2F873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3665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F13E73-8298-4C82-B55B-51F7E84E9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1DAE154-BD5B-4B81-AB06-CDD11EBD8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2131C6-78E7-4BF6-90DA-2378C0866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ED0DA4-430F-4A2D-9EFA-B2B78F7AB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FE2B1E-BB92-407F-9A0D-9140ED621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177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DB0029-E86C-48BD-BDB9-61C3ABB19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99E4A8-1A1C-4FFA-A3C1-D420DFA1F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385D663-E2C1-4965-9C50-718C0C38B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CD2787-C342-468D-8221-EE0153AA1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63D8E9-E343-4C8D-922D-E545241CE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ABCFE1E-AD54-462B-BBC3-72F9F4C28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71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2B1185-8DBF-46F9-9A36-29F1BA913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4E030A-E6FF-473C-89D7-884C86B4E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4B4240-60E1-4441-A8A5-C25320812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7C27F9D-3F0E-4A26-AE20-03E7D3E303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84424-DABC-48BA-BC86-E0FC49DDD9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E4A6893-94EE-4577-80A2-21BC5151B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D457914-A09E-48F0-8082-FAE9ACB9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0F3474A-DE3E-47A9-86EF-500B2A920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9803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C972B0-E935-4FCD-833E-17A0306F5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57BC66C-9E90-4F77-90DA-FB312195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CD2B6C-0916-4360-9EBE-217105C2B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14941D4-AB95-468D-99EC-BA38C0C13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0105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D2B6BD6-F71B-41A1-9219-7B5135343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08395C4-AB86-4FB5-9C36-6E9BA5379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DFF0BA-D288-4B0E-9313-9111518C0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6045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20D2AE-EFF9-47CA-913C-1E566603A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6384754-CEC8-4DDA-8BAB-667143377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7799D4-C33E-4502-9709-205825795B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736D475-CA79-49A1-8FCC-20EC55F45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0D5AA4-15E4-4962-8520-6660D47B7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36A047-0092-4EBE-8ADF-1CD65EC77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946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8D5B8D-F882-4932-BC87-211545199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5D193E9-E4C5-4A4A-B673-1E0754923C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B738471-B42A-4B24-9DA3-1E5966E22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B96CB-A7B7-4109-A07A-054EBF0D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6ADC134-6DDE-4D48-A657-5BB2760A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F19C021-446D-4475-B9C7-E2CBCCC17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60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82CF6C4-7F4D-4E96-8BAA-8336AF6F6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F537101-C1F4-4994-9FB8-0D044BDBD5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5D55AC-71B4-4A38-B6D8-51B0F4464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94AFC0-8318-492A-83E4-9959860FF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E291FE-7C0E-4AC8-A07C-360FAA6E2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018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CEE4312-0F58-48E5-91F8-F61054F593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7DED127-95E2-4B67-A408-DAF2382F54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794C31-4663-4C81-A034-FA028124B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343987-37B9-432E-8C93-29B6EFD5E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59373C4-AF9C-4CE0-AB8D-F9C9567F2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518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8">
            <a:extLst>
              <a:ext uri="{FF2B5EF4-FFF2-40B4-BE49-F238E27FC236}">
                <a16:creationId xmlns:a16="http://schemas.microsoft.com/office/drawing/2014/main" id="{E838B6D1-D65E-4F2B-A7B2-EBEF215A5E0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889484" y="6673334"/>
            <a:ext cx="955622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18931" eaLnBrk="0" fontAlgn="b" latinLnBrk="0" hangingPunct="0">
              <a:spcBef>
                <a:spcPts val="0"/>
              </a:spcBef>
              <a:spcAft>
                <a:spcPts val="0"/>
              </a:spcAft>
            </a:pPr>
            <a:fld id="{FEB5F6A5-EF32-478A-91D3-6932E69F7DCE}" type="slidenum">
              <a:rPr kumimoji="0" lang="en-US" altLang="ko-KR" sz="1200" b="1">
                <a:solidFill>
                  <a:srgbClr val="000000">
                    <a:lumMod val="50000"/>
                    <a:lumOff val="50000"/>
                  </a:srgbClr>
                </a:solidFill>
                <a:latin typeface="맑은 고딕" pitchFamily="50" charset="-127"/>
                <a:ea typeface="맑은 고딕" panose="020B0503020000020004" pitchFamily="50" charset="-127"/>
              </a:rPr>
              <a:pPr algn="r" defTabSz="1018931" eaLnBrk="0" fontAlgn="b" latinLnBrk="0" hangingPunct="0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r>
              <a:rPr kumimoji="0" lang="en-US" altLang="ko-KR" sz="1200" dirty="0">
                <a:solidFill>
                  <a:srgbClr val="000000">
                    <a:lumMod val="50000"/>
                    <a:lumOff val="50000"/>
                  </a:srgbClr>
                </a:solidFill>
                <a:latin typeface="맑은 고딕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16701FF-09EF-4E78-AE9B-C79B6086B59A}"/>
              </a:ext>
            </a:extLst>
          </p:cNvPr>
          <p:cNvSpPr/>
          <p:nvPr userDrawn="1"/>
        </p:nvSpPr>
        <p:spPr>
          <a:xfrm>
            <a:off x="250825" y="1"/>
            <a:ext cx="720775" cy="582734"/>
          </a:xfrm>
          <a:prstGeom prst="rect">
            <a:avLst/>
          </a:prstGeom>
          <a:solidFill>
            <a:srgbClr val="3A9DB8"/>
          </a:solidFill>
          <a:ln w="25400" cap="flat" cmpd="sng" algn="ctr">
            <a:noFill/>
            <a:prstDash val="solid"/>
          </a:ln>
          <a:effectLst>
            <a:innerShdw blurRad="38100" dist="50800" dir="5400000">
              <a:srgbClr val="4BACC6">
                <a:lumMod val="50000"/>
                <a:alpha val="50000"/>
              </a:srgbClr>
            </a:inn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235D054-F867-40C6-AC02-A42A5D9ADEB1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582734"/>
            <a:ext cx="12192000" cy="0"/>
          </a:xfrm>
          <a:prstGeom prst="line">
            <a:avLst/>
          </a:prstGeom>
          <a:noFill/>
          <a:ln w="19050" cap="flat" cmpd="sng" algn="ctr">
            <a:gradFill>
              <a:gsLst>
                <a:gs pos="0">
                  <a:srgbClr val="4BACC6"/>
                </a:gs>
                <a:gs pos="50000">
                  <a:srgbClr val="8064A2"/>
                </a:gs>
                <a:gs pos="100000">
                  <a:srgbClr val="9BBB59"/>
                </a:gs>
              </a:gsLst>
              <a:lin ang="10800000" scaled="0"/>
            </a:gradFill>
            <a:prstDash val="solid"/>
          </a:ln>
          <a:effectLst/>
        </p:spPr>
      </p:cxnSp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FC812E85-6978-4765-9FD0-9265DEDEA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5157787" cy="582723"/>
          </a:xfrm>
        </p:spPr>
        <p:txBody>
          <a:bodyPr anchor="b"/>
          <a:lstStyle>
            <a:lvl1pPr marL="0" indent="0">
              <a:buNone/>
              <a:defRPr sz="2400" b="1">
                <a:ea typeface="에스코어 드림 6 Bold" panose="020B0703030302020204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7" name="텍스트 개체 틀 2">
            <a:extLst>
              <a:ext uri="{FF2B5EF4-FFF2-40B4-BE49-F238E27FC236}">
                <a16:creationId xmlns:a16="http://schemas.microsoft.com/office/drawing/2014/main" id="{9C24DCB0-A23A-4801-A78B-7B1E1BF94AB8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720775" cy="58272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ea typeface="에스코어 드림 6 Bold" panose="020B0703030302020204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747447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BA6A38-F762-4B7F-B993-5147A0E5C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B078E31-41C4-411C-AE9F-9A6806A025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CB48ECC-AE90-4058-8CA0-38CB8018DA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612CB-F341-49AF-814A-CA7607D72F30}" type="datetimeFigureOut">
              <a:rPr lang="ko-KR" altLang="en-US" smtClean="0"/>
              <a:t>2025-09-04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79E150-A4E1-4702-8B82-E4BFFDF49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5E31A1-D8AF-465E-9650-90FDA726E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16FB2-16E4-4CEA-8B98-FB1D31D725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3542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B6FD96-16E5-4C0C-8121-CF00782B1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1377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/>
              <a:t>반도체 </a:t>
            </a:r>
            <a:r>
              <a:rPr lang="en-US" altLang="ko-KR"/>
              <a:t>BootCamp </a:t>
            </a:r>
            <a:br>
              <a:rPr lang="en-US" altLang="ko-KR"/>
            </a:br>
            <a:r>
              <a:rPr lang="ko-KR" altLang="en-US"/>
              <a:t>사업설명  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3AFD15A-798E-4CDC-8BA9-8F1F3AC4C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951" y="-112649"/>
            <a:ext cx="1838011" cy="81426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ED7574F-DEFB-4C7B-8CD9-DBE9F532C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659" y="-533400"/>
            <a:ext cx="2208463" cy="165576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42D593F-3F73-42FB-984E-0F08470ED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2990" y="12554"/>
            <a:ext cx="1019010" cy="76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545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A436984E-51CD-D4A9-CBB1-443CD618A8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인재양성 부트캠프 사업 목표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CE6E4E1-9EBB-7252-E30B-D925D9B1E50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C91CF07-5AA2-4A49-B5FD-840DD1EE8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525" y="582712"/>
            <a:ext cx="10088949" cy="544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4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0DF9405-B8BF-4313-B2B2-23F5F83CDC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우송대</a:t>
            </a:r>
            <a:r>
              <a:rPr lang="ko-KR" altLang="en-US" dirty="0"/>
              <a:t> 반도체 부트캠프 선정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A103223-5B64-4AB5-BAA1-8F434430680F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49C27AB-C210-4002-B06A-B2D8B3311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032" y="669922"/>
            <a:ext cx="4520827" cy="5518156"/>
          </a:xfrm>
          <a:prstGeom prst="rect">
            <a:avLst/>
          </a:prstGeom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41D27B02-A8C3-4805-9E30-D2423DE87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848" y="641793"/>
            <a:ext cx="4710772" cy="278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6C3CE8E-8854-450B-B258-7AC2F2CFFD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848" y="3586294"/>
            <a:ext cx="5688061" cy="271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054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BA66F5B-4E2C-4260-A838-62F6F26CC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599" y="0"/>
            <a:ext cx="10154985" cy="582723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취업처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33FF08-2F0F-4EB9-AE09-BA2CBC6757F8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30F1CF-8519-4424-B3F5-F34C9D2C0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1358732"/>
            <a:ext cx="10619740" cy="5754489"/>
          </a:xfrm>
          <a:prstGeom prst="rect">
            <a:avLst/>
          </a:prstGeom>
        </p:spPr>
      </p:pic>
      <p:sp>
        <p:nvSpPr>
          <p:cNvPr id="5" name="타원 4">
            <a:extLst>
              <a:ext uri="{FF2B5EF4-FFF2-40B4-BE49-F238E27FC236}">
                <a16:creationId xmlns:a16="http://schemas.microsoft.com/office/drawing/2014/main" id="{3DE42E46-B739-4321-AEEB-F7EBA143CE7D}"/>
              </a:ext>
            </a:extLst>
          </p:cNvPr>
          <p:cNvSpPr/>
          <p:nvPr/>
        </p:nvSpPr>
        <p:spPr>
          <a:xfrm>
            <a:off x="7039610" y="1424940"/>
            <a:ext cx="716280" cy="4114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E7EC2A-38B3-49E5-9CB0-6BE585728192}"/>
              </a:ext>
            </a:extLst>
          </p:cNvPr>
          <p:cNvSpPr/>
          <p:nvPr/>
        </p:nvSpPr>
        <p:spPr>
          <a:xfrm>
            <a:off x="318770" y="665495"/>
            <a:ext cx="11517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/>
              <a:t>철도 </a:t>
            </a:r>
            <a:r>
              <a:rPr lang="ko-KR" altLang="en-US" dirty="0"/>
              <a:t>관련기업 </a:t>
            </a:r>
            <a:r>
              <a:rPr lang="en-US" altLang="ko-KR" dirty="0"/>
              <a:t>: </a:t>
            </a:r>
            <a:r>
              <a:rPr lang="ko-KR" altLang="en-US" dirty="0"/>
              <a:t>세화</a:t>
            </a:r>
            <a:r>
              <a:rPr lang="en-US" altLang="ko-KR" dirty="0"/>
              <a:t>, </a:t>
            </a:r>
            <a:r>
              <a:rPr lang="ko-KR" altLang="en-US" dirty="0"/>
              <a:t>유경제어</a:t>
            </a:r>
            <a:r>
              <a:rPr lang="en-US" altLang="ko-KR" dirty="0"/>
              <a:t>, </a:t>
            </a:r>
            <a:r>
              <a:rPr lang="ko-KR" altLang="en-US" dirty="0"/>
              <a:t>대아 </a:t>
            </a:r>
            <a:r>
              <a:rPr lang="en-US" altLang="ko-KR" dirty="0"/>
              <a:t>TI </a:t>
            </a:r>
            <a:r>
              <a:rPr lang="ko-KR" altLang="en-US" dirty="0"/>
              <a:t>등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 </a:t>
            </a:r>
            <a:r>
              <a:rPr lang="ko-KR" altLang="en-US" dirty="0"/>
              <a:t>국가 설립기관 </a:t>
            </a:r>
            <a:r>
              <a:rPr lang="en-US" altLang="ko-KR" dirty="0"/>
              <a:t>:  </a:t>
            </a:r>
            <a:r>
              <a:rPr lang="ko-KR" altLang="en-US" dirty="0" err="1"/>
              <a:t>철기연</a:t>
            </a:r>
            <a:r>
              <a:rPr lang="en-US" altLang="ko-KR" dirty="0"/>
              <a:t>, </a:t>
            </a:r>
            <a:r>
              <a:rPr lang="ko-KR" altLang="en-US" dirty="0"/>
              <a:t>철도공사 연구원 </a:t>
            </a:r>
            <a:r>
              <a:rPr lang="en-US" altLang="ko-KR" dirty="0"/>
              <a:t>,</a:t>
            </a:r>
            <a:r>
              <a:rPr lang="ko-KR" altLang="en-US" dirty="0"/>
              <a:t>국가철도공단 철도혁신연구원</a:t>
            </a:r>
            <a:r>
              <a:rPr lang="en-US" altLang="ko-KR" dirty="0"/>
              <a:t>,  </a:t>
            </a:r>
            <a:r>
              <a:rPr lang="ko-KR" altLang="en-US" dirty="0"/>
              <a:t>한국철도기술연구원 </a:t>
            </a:r>
            <a:r>
              <a:rPr lang="en-US" altLang="ko-KR" dirty="0"/>
              <a:t>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0050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63BB719-7938-4B44-8A8B-3601FC0AF0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부트캠프사업단 협약업체 </a:t>
            </a:r>
            <a:r>
              <a:rPr lang="ko-KR" altLang="en-US" dirty="0"/>
              <a:t>리스트 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C7B5DE3-5782-4B31-A91F-10A10233E988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13</a:t>
            </a:r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B4B2047-C47F-4EB5-AF1C-11BD47C1BB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98"/>
          <a:stretch/>
        </p:blipFill>
        <p:spPr>
          <a:xfrm>
            <a:off x="6244888" y="906012"/>
            <a:ext cx="5753276" cy="589793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2006315-E245-4AB7-9727-B8AC83E74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870346"/>
            <a:ext cx="5788067" cy="593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42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FBC739C-A873-436D-9BAC-95DC233ADA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취업사례 </a:t>
            </a:r>
            <a:r>
              <a:rPr lang="en-US" altLang="ko-KR"/>
              <a:t>(ANALOG TRACK) 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575F4-272E-4464-BE75-FBAECA7011A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804252" cy="582723"/>
          </a:xfrm>
        </p:spPr>
        <p:txBody>
          <a:bodyPr>
            <a:normAutofit fontScale="92500"/>
          </a:bodyPr>
          <a:lstStyle/>
          <a:p>
            <a:r>
              <a:rPr lang="en-US" altLang="ko-KR"/>
              <a:t>14-1</a:t>
            </a:r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030AAA-6B08-4F7A-87F1-E3BC5DD54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41" y="582712"/>
            <a:ext cx="4148397" cy="248705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EE7D0E3-0812-47E3-B2DF-2A8365E01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241" y="3549807"/>
            <a:ext cx="4148397" cy="2415745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3610B96A-4388-4604-B1C5-7710F58FF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362785"/>
              </p:ext>
            </p:extLst>
          </p:nvPr>
        </p:nvGraphicFramePr>
        <p:xfrm>
          <a:off x="452949" y="659188"/>
          <a:ext cx="5484788" cy="249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7451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187337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㈜ </a:t>
                      </a:r>
                      <a:r>
                        <a:rPr lang="ko-KR" altLang="en-US" dirty="0" err="1"/>
                        <a:t>슈가스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홈페이지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www.sugars.kr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전문 분야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고속 </a:t>
                      </a:r>
                      <a:r>
                        <a:rPr lang="en-US" altLang="ko-KR" dirty="0" err="1"/>
                        <a:t>MiPi</a:t>
                      </a:r>
                      <a:r>
                        <a:rPr lang="ko-KR" altLang="en-US" dirty="0"/>
                        <a:t>전송 </a:t>
                      </a:r>
                      <a:r>
                        <a:rPr lang="en-US" altLang="ko-KR" dirty="0"/>
                        <a:t>IC</a:t>
                      </a:r>
                    </a:p>
                    <a:p>
                      <a:pPr latinLnBrk="1"/>
                      <a:r>
                        <a:rPr lang="en-US" altLang="ko-KR" dirty="0"/>
                        <a:t>Mixed Mode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968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‘2024 Analog Track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813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학과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철도전기시스템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신지영</a:t>
                      </a:r>
                      <a:endParaRPr lang="en-US" altLang="ko-KR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428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고속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/>
                        <a:t>아날로그 </a:t>
                      </a:r>
                      <a:r>
                        <a:rPr lang="en-US" altLang="ko-KR" dirty="0"/>
                        <a:t>SoC</a:t>
                      </a:r>
                      <a:r>
                        <a:rPr lang="ko-KR" altLang="en-US" dirty="0"/>
                        <a:t>설계 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498489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A817404B-C6AE-4283-93BA-3279CB829D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142011"/>
              </p:ext>
            </p:extLst>
          </p:nvPr>
        </p:nvGraphicFramePr>
        <p:xfrm>
          <a:off x="452949" y="3549807"/>
          <a:ext cx="5484788" cy="2649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7655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217133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㈜</a:t>
                      </a:r>
                      <a:r>
                        <a:rPr lang="ko-KR" altLang="en-US" dirty="0" err="1"/>
                        <a:t>한빛레이져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홈페이지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www.hblaser.co.kr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719730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업체 전문 분야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산업용 </a:t>
                      </a:r>
                      <a:r>
                        <a:rPr lang="ko-KR" altLang="en-US" dirty="0" err="1"/>
                        <a:t>레이져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용접기</a:t>
                      </a:r>
                      <a:r>
                        <a:rPr lang="ko-KR" altLang="en-US" dirty="0"/>
                        <a:t> 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미세가공레이져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208037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‘2025 Analog Track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5020780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학과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/>
                        <a:t>철도경영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심지윤</a:t>
                      </a:r>
                      <a:endParaRPr lang="en-US" altLang="ko-KR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217818"/>
                  </a:ext>
                </a:extLst>
              </a:tr>
              <a:tr h="40178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dirty="0" err="1"/>
                        <a:t>레이져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전력구동회로</a:t>
                      </a:r>
                      <a:r>
                        <a:rPr lang="ko-KR" altLang="en-US" dirty="0"/>
                        <a:t> 설계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498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74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9FBC739C-A873-436D-9BAC-95DC233ADA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취업사례 </a:t>
            </a:r>
            <a:r>
              <a:rPr lang="en-US" altLang="ko-KR"/>
              <a:t>(Digital TRACK) 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C575F4-272E-4464-BE75-FBAECA7011A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804252" cy="582723"/>
          </a:xfrm>
        </p:spPr>
        <p:txBody>
          <a:bodyPr>
            <a:normAutofit fontScale="92500"/>
          </a:bodyPr>
          <a:lstStyle/>
          <a:p>
            <a:r>
              <a:rPr lang="en-US" altLang="ko-KR"/>
              <a:t>14-2</a:t>
            </a:r>
            <a:endParaRPr lang="ko-KR" altLang="en-US"/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3610B96A-4388-4604-B1C5-7710F58FF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976162"/>
              </p:ext>
            </p:extLst>
          </p:nvPr>
        </p:nvGraphicFramePr>
        <p:xfrm>
          <a:off x="527538" y="748714"/>
          <a:ext cx="5506915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7739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379176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㈜ 세화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4363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부트캠프 트랙분야 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‘2025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철도전기시스템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이한빈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290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연구소</a:t>
                      </a:r>
                      <a:r>
                        <a:rPr lang="en-US" altLang="ko-KR" sz="1400"/>
                        <a:t>/ Embedded</a:t>
                      </a:r>
                      <a:r>
                        <a:rPr lang="ko-KR" altLang="en-US" sz="1400"/>
                        <a:t> </a:t>
                      </a:r>
                      <a:r>
                        <a:rPr lang="en-US" altLang="ko-KR" sz="1400"/>
                        <a:t>System SW</a:t>
                      </a:r>
                      <a:r>
                        <a:rPr lang="ko-KR" altLang="en-US" sz="1400"/>
                        <a:t>개발 </a:t>
                      </a:r>
                      <a:endParaRPr lang="en-US" altLang="ko-KR" sz="140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CF0739B3-FDFA-4290-B990-ACD692ED63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578814"/>
              </p:ext>
            </p:extLst>
          </p:nvPr>
        </p:nvGraphicFramePr>
        <p:xfrm>
          <a:off x="527538" y="2707164"/>
          <a:ext cx="5542084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9024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383060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19688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㈜ 세화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27892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부트캠프 트랙분야 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‘2025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/>
                        <a:t>미래기술학부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조용호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1640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연구소</a:t>
                      </a:r>
                      <a:r>
                        <a:rPr lang="en-US" altLang="ko-KR" sz="1400"/>
                        <a:t>/Embedded</a:t>
                      </a:r>
                      <a:r>
                        <a:rPr lang="ko-KR" altLang="en-US" sz="1400"/>
                        <a:t> </a:t>
                      </a:r>
                      <a:r>
                        <a:rPr lang="en-US" altLang="ko-KR" sz="1400"/>
                        <a:t>System SW</a:t>
                      </a:r>
                      <a:r>
                        <a:rPr lang="ko-KR" altLang="en-US" sz="1400"/>
                        <a:t>개발 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F3F998CA-6A40-4F7D-AB6F-BBC559A24E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573795"/>
              </p:ext>
            </p:extLst>
          </p:nvPr>
        </p:nvGraphicFramePr>
        <p:xfrm>
          <a:off x="527539" y="4589719"/>
          <a:ext cx="5542084" cy="179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7321">
                  <a:extLst>
                    <a:ext uri="{9D8B030D-6E8A-4147-A177-3AD203B41FA5}">
                      <a16:colId xmlns:a16="http://schemas.microsoft.com/office/drawing/2014/main" val="3607076743"/>
                    </a:ext>
                  </a:extLst>
                </a:gridCol>
                <a:gridCol w="3434763">
                  <a:extLst>
                    <a:ext uri="{9D8B030D-6E8A-4147-A177-3AD203B41FA5}">
                      <a16:colId xmlns:a16="http://schemas.microsoft.com/office/drawing/2014/main" val="3991336481"/>
                    </a:ext>
                  </a:extLst>
                </a:gridCol>
              </a:tblGrid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취업업체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소속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㈜ 세화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연구소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10626"/>
                  </a:ext>
                </a:extLst>
              </a:tr>
              <a:tr h="45351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업체 전문 분야  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빅데이터기반 고장예측진단기술</a:t>
                      </a:r>
                      <a:endParaRPr lang="en-US" altLang="ko-KR" sz="1400"/>
                    </a:p>
                    <a:p>
                      <a:pPr latinLnBrk="1"/>
                      <a:r>
                        <a:rPr lang="ko-KR" altLang="en-US" sz="1400"/>
                        <a:t>통합 감시 시스템</a:t>
                      </a:r>
                      <a:r>
                        <a:rPr lang="en-US" altLang="ko-KR" sz="1400"/>
                        <a:t>,</a:t>
                      </a:r>
                      <a:r>
                        <a:rPr lang="ko-KR" altLang="en-US" sz="1400"/>
                        <a:t>고속안전설비</a:t>
                      </a:r>
                      <a:endParaRPr lang="en-US" altLang="ko-K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72459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부트캠프 트랙 분야 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/>
                        <a:t>‘2024 </a:t>
                      </a:r>
                      <a:r>
                        <a:rPr lang="ko-KR" altLang="en-US" sz="1400"/>
                        <a:t>인공지능트랙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6901872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학과 </a:t>
                      </a:r>
                      <a:r>
                        <a:rPr lang="en-US" altLang="ko-KR" sz="1400" dirty="0"/>
                        <a:t>/ </a:t>
                      </a:r>
                      <a:r>
                        <a:rPr lang="ko-KR" altLang="en-US" sz="1400" dirty="0"/>
                        <a:t>이름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/>
                        <a:t>철도전기시스템 </a:t>
                      </a:r>
                      <a:r>
                        <a:rPr lang="en-US" altLang="ko-KR" sz="1400"/>
                        <a:t>/ </a:t>
                      </a:r>
                      <a:r>
                        <a:rPr lang="ko-KR" altLang="en-US" sz="1400"/>
                        <a:t>윤항유</a:t>
                      </a:r>
                      <a:endParaRPr lang="en-US" altLang="ko-KR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956159"/>
                  </a:ext>
                </a:extLst>
              </a:tr>
              <a:tr h="30202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담당업무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부설연구소</a:t>
                      </a:r>
                      <a:r>
                        <a:rPr lang="en-US" altLang="ko-KR" sz="1400"/>
                        <a:t>/ System S/W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48246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A856D526-2142-4256-8997-579F03436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8531" y="3472731"/>
            <a:ext cx="4609286" cy="304306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7B28728-06F6-4F27-88C3-230058E99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8531" y="582713"/>
            <a:ext cx="4568533" cy="264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00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052530D-417A-465A-B514-F2CF841906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반도체 부트캠프 모집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2AFB4E2-B319-4EA2-A0C2-013588CC55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444" y="742939"/>
            <a:ext cx="3821683" cy="573333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B139BD8-B562-4431-BC97-5E5DA080B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3211" y="530578"/>
            <a:ext cx="4048377" cy="6073422"/>
          </a:xfrm>
          <a:prstGeom prst="rect">
            <a:avLst/>
          </a:prstGeom>
        </p:spPr>
      </p:pic>
      <p:sp>
        <p:nvSpPr>
          <p:cNvPr id="8" name="텍스트 개체 틀 2">
            <a:extLst>
              <a:ext uri="{FF2B5EF4-FFF2-40B4-BE49-F238E27FC236}">
                <a16:creationId xmlns:a16="http://schemas.microsoft.com/office/drawing/2014/main" id="{42A958F8-444D-4B8A-9F0D-7BC5C2F2B8B7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50825" y="-11"/>
            <a:ext cx="720775" cy="582723"/>
          </a:xfrm>
        </p:spPr>
        <p:txBody>
          <a:bodyPr/>
          <a:lstStyle/>
          <a:p>
            <a:r>
              <a:rPr lang="en-US" altLang="ko-KR"/>
              <a:t>15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734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307DB4B-5CEF-4314-9226-C5E6C841D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908" y="615462"/>
            <a:ext cx="10225454" cy="5952392"/>
          </a:xfrm>
          <a:prstGeom prst="rect">
            <a:avLst/>
          </a:prstGeom>
        </p:spPr>
      </p:pic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0CA2463D-2615-4192-B8CF-AF21DED978BE}"/>
              </a:ext>
            </a:extLst>
          </p:cNvPr>
          <p:cNvSpPr txBox="1">
            <a:spLocks/>
          </p:cNvSpPr>
          <p:nvPr/>
        </p:nvSpPr>
        <p:spPr>
          <a:xfrm>
            <a:off x="250825" y="-11"/>
            <a:ext cx="720775" cy="5827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에스코어 드림 6 Bold" panose="020B0703030302020204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/>
              <a:t>16</a:t>
            </a:r>
            <a:endParaRPr lang="ko-KR" altLang="en-US"/>
          </a:p>
        </p:txBody>
      </p:sp>
      <p:sp>
        <p:nvSpPr>
          <p:cNvPr id="6" name="텍스트 개체 틀 1">
            <a:extLst>
              <a:ext uri="{FF2B5EF4-FFF2-40B4-BE49-F238E27FC236}">
                <a16:creationId xmlns:a16="http://schemas.microsoft.com/office/drawing/2014/main" id="{11AFF5C1-AFE9-4F4C-8869-0E8F826CE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1600" y="0"/>
            <a:ext cx="5157787" cy="582723"/>
          </a:xfrm>
        </p:spPr>
        <p:txBody>
          <a:bodyPr/>
          <a:lstStyle/>
          <a:p>
            <a:r>
              <a:rPr lang="ko-KR" altLang="en-US"/>
              <a:t>개설 교과목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7430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35241D2-9EB1-4E10-87C5-3D08830B64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/>
              <a:t>특징 및 장점 </a:t>
            </a:r>
            <a:endParaRPr lang="ko-KR" altLang="en-US" dirty="0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9A75894-2119-4413-88D0-3B150EBF5E8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18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FB41BB-D5BB-4633-933E-208F0DFB503D}"/>
              </a:ext>
            </a:extLst>
          </p:cNvPr>
          <p:cNvSpPr txBox="1"/>
          <p:nvPr/>
        </p:nvSpPr>
        <p:spPr>
          <a:xfrm>
            <a:off x="347134" y="685800"/>
            <a:ext cx="119972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 </a:t>
            </a:r>
            <a:r>
              <a:rPr lang="ko-KR" altLang="en-US" sz="1400" dirty="0"/>
              <a:t>철도 기관 및 회사에 연구분야로 취업 가능 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철도신호분야 </a:t>
            </a:r>
            <a:r>
              <a:rPr lang="en-US" altLang="ko-KR" sz="1400" dirty="0"/>
              <a:t>FIRMWARE </a:t>
            </a:r>
            <a:r>
              <a:rPr lang="ko-KR" altLang="en-US" sz="1400" dirty="0"/>
              <a:t>설계 </a:t>
            </a:r>
            <a:r>
              <a:rPr lang="en-US" altLang="ko-KR" sz="1400" dirty="0"/>
              <a:t>/ FPGA </a:t>
            </a:r>
            <a:r>
              <a:rPr lang="ko-KR" altLang="en-US" sz="1400" dirty="0"/>
              <a:t>설계  </a:t>
            </a:r>
            <a:r>
              <a:rPr lang="en-US" altLang="ko-KR" sz="1400" dirty="0"/>
              <a:t>(</a:t>
            </a:r>
            <a:r>
              <a:rPr lang="ko-KR" altLang="en-US" sz="1400" dirty="0"/>
              <a:t>취업 보장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기사 시험 관련과목  </a:t>
            </a:r>
            <a:r>
              <a:rPr lang="en-US" altLang="ko-KR" sz="1400" dirty="0"/>
              <a:t>(</a:t>
            </a:r>
            <a:r>
              <a:rPr lang="ko-KR" altLang="en-US" sz="1400" dirty="0"/>
              <a:t>회로 이론</a:t>
            </a:r>
            <a:r>
              <a:rPr lang="en-US" altLang="ko-KR" sz="1400" dirty="0"/>
              <a:t>, </a:t>
            </a:r>
            <a:r>
              <a:rPr lang="ko-KR" altLang="en-US" sz="1400" dirty="0"/>
              <a:t>디지털 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철도학회 작품 지도 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학점 </a:t>
            </a:r>
            <a:r>
              <a:rPr lang="en-US" altLang="ko-KR" sz="1400" dirty="0"/>
              <a:t>: A(40%) , B </a:t>
            </a:r>
            <a:r>
              <a:rPr lang="ko-KR" altLang="en-US" sz="1400" dirty="0"/>
              <a:t>이하</a:t>
            </a:r>
            <a:r>
              <a:rPr lang="en-US" altLang="ko-KR" sz="1400" dirty="0"/>
              <a:t>(60%) =&gt; </a:t>
            </a:r>
            <a:r>
              <a:rPr lang="ko-KR" altLang="en-US" sz="1400" dirty="0"/>
              <a:t>수업을 빠지지 않는다면 </a:t>
            </a:r>
            <a:r>
              <a:rPr lang="ko-KR" altLang="en-US" sz="1400" dirty="0" err="1"/>
              <a:t>나쁜성적이</a:t>
            </a:r>
            <a:r>
              <a:rPr lang="ko-KR" altLang="en-US" sz="1400" dirty="0"/>
              <a:t> 나가지 않음</a:t>
            </a:r>
            <a:r>
              <a:rPr lang="en-US" altLang="ko-KR" sz="1400" dirty="0"/>
              <a:t>. </a:t>
            </a:r>
            <a:endParaRPr lang="ko-KR" altLang="en-US" sz="14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B4B3273-5949-4808-A650-6A7B3DED5D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128" t="17865" r="2128" b="-17865"/>
          <a:stretch/>
        </p:blipFill>
        <p:spPr>
          <a:xfrm>
            <a:off x="250825" y="2213511"/>
            <a:ext cx="5618592" cy="17446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95BDA9-10F8-4B69-A6E7-E20E73B15850}"/>
              </a:ext>
            </a:extLst>
          </p:cNvPr>
          <p:cNvSpPr txBox="1"/>
          <p:nvPr/>
        </p:nvSpPr>
        <p:spPr>
          <a:xfrm>
            <a:off x="250825" y="3641966"/>
            <a:ext cx="3031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 ~4</a:t>
            </a:r>
            <a:r>
              <a:rPr lang="ko-KR" altLang="en-US" dirty="0"/>
              <a:t>학년 추천 방안 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04DAD323-1073-4BE7-92AD-9011AE845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104669"/>
              </p:ext>
            </p:extLst>
          </p:nvPr>
        </p:nvGraphicFramePr>
        <p:xfrm>
          <a:off x="651934" y="4002899"/>
          <a:ext cx="9529234" cy="2469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589">
                  <a:extLst>
                    <a:ext uri="{9D8B030D-6E8A-4147-A177-3AD203B41FA5}">
                      <a16:colId xmlns:a16="http://schemas.microsoft.com/office/drawing/2014/main" val="604325755"/>
                    </a:ext>
                  </a:extLst>
                </a:gridCol>
                <a:gridCol w="1961445">
                  <a:extLst>
                    <a:ext uri="{9D8B030D-6E8A-4147-A177-3AD203B41FA5}">
                      <a16:colId xmlns:a16="http://schemas.microsoft.com/office/drawing/2014/main" val="267424370"/>
                    </a:ext>
                  </a:extLst>
                </a:gridCol>
                <a:gridCol w="2197100">
                  <a:extLst>
                    <a:ext uri="{9D8B030D-6E8A-4147-A177-3AD203B41FA5}">
                      <a16:colId xmlns:a16="http://schemas.microsoft.com/office/drawing/2014/main" val="1033482297"/>
                    </a:ext>
                  </a:extLst>
                </a:gridCol>
                <a:gridCol w="2197100">
                  <a:extLst>
                    <a:ext uri="{9D8B030D-6E8A-4147-A177-3AD203B41FA5}">
                      <a16:colId xmlns:a16="http://schemas.microsoft.com/office/drawing/2014/main" val="3381410710"/>
                    </a:ext>
                  </a:extLst>
                </a:gridCol>
              </a:tblGrid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기존 연관 과목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부트 캠프 교과목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      내   용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  취업 연계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0853859"/>
                  </a:ext>
                </a:extLst>
              </a:tr>
              <a:tr h="6371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논리회로</a:t>
                      </a:r>
                      <a:r>
                        <a:rPr lang="en-US" altLang="ko-KR" sz="1200" dirty="0"/>
                        <a:t>(1-</a:t>
                      </a:r>
                      <a:r>
                        <a:rPr lang="ko-KR" altLang="en-US" sz="1200" dirty="0"/>
                        <a:t>여름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r>
                        <a:rPr lang="en-US" altLang="ko-KR" sz="1200" dirty="0"/>
                        <a:t>NB-IOT </a:t>
                      </a:r>
                      <a:r>
                        <a:rPr lang="ko-KR" altLang="en-US" sz="1200" dirty="0"/>
                        <a:t>코딩 </a:t>
                      </a:r>
                      <a:r>
                        <a:rPr lang="en-US" altLang="ko-KR" sz="1200" dirty="0"/>
                        <a:t>(2-1)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임베디드 시스템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ARM</a:t>
                      </a:r>
                      <a:r>
                        <a:rPr lang="ko-KR" altLang="en-US" sz="1200" dirty="0"/>
                        <a:t>을 임베디드 시스템 개발 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세화</a:t>
                      </a:r>
                      <a:r>
                        <a:rPr lang="en-US" altLang="ko-KR" sz="1200" dirty="0"/>
                        <a:t>(2025</a:t>
                      </a:r>
                      <a:r>
                        <a:rPr lang="ko-KR" altLang="en-US" sz="1200" dirty="0"/>
                        <a:t>년 </a:t>
                      </a:r>
                      <a:r>
                        <a:rPr lang="en-US" altLang="ko-KR" sz="1200" dirty="0"/>
                        <a:t>3</a:t>
                      </a:r>
                      <a:r>
                        <a:rPr lang="ko-KR" altLang="en-US" sz="1200" dirty="0"/>
                        <a:t>명</a:t>
                      </a:r>
                      <a:r>
                        <a:rPr lang="en-US" altLang="ko-KR" sz="1200" dirty="0"/>
                        <a:t>) </a:t>
                      </a:r>
                    </a:p>
                    <a:p>
                      <a:pPr latinLnBrk="1"/>
                      <a:r>
                        <a:rPr lang="ko-KR" altLang="en-US" sz="1200" dirty="0"/>
                        <a:t>유경제어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대아 </a:t>
                      </a:r>
                      <a:r>
                        <a:rPr lang="en-US" altLang="ko-KR" sz="1200" dirty="0"/>
                        <a:t>TI </a:t>
                      </a:r>
                      <a:endParaRPr lang="ko-KR" altLang="en-US" sz="1200" dirty="0"/>
                    </a:p>
                    <a:p>
                      <a:pPr latinLnBrk="1"/>
                      <a:r>
                        <a:rPr lang="ko-KR" altLang="en-US" sz="1200" dirty="0" err="1"/>
                        <a:t>오버컴</a:t>
                      </a:r>
                      <a:r>
                        <a:rPr lang="ko-KR" altLang="en-US" sz="1200" dirty="0"/>
                        <a:t> </a:t>
                      </a:r>
                      <a:r>
                        <a:rPr lang="ko-KR" altLang="en-US" sz="1200" dirty="0" err="1"/>
                        <a:t>테크</a:t>
                      </a:r>
                      <a:r>
                        <a:rPr lang="ko-KR" altLang="en-US" sz="1200" dirty="0"/>
                        <a:t>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철도관련회사 연결 </a:t>
                      </a:r>
                      <a:endParaRPr lang="en-US" altLang="ko-KR" sz="1200" dirty="0"/>
                    </a:p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01883"/>
                  </a:ext>
                </a:extLst>
              </a:tr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전자공학</a:t>
                      </a:r>
                      <a:r>
                        <a:rPr lang="en-US" altLang="ko-KR" sz="1200" dirty="0"/>
                        <a:t>(3-1) </a:t>
                      </a:r>
                    </a:p>
                    <a:p>
                      <a:pPr latinLnBrk="1"/>
                      <a:r>
                        <a:rPr lang="ko-KR" altLang="en-US" sz="1200" dirty="0"/>
                        <a:t>전자회로실험</a:t>
                      </a:r>
                      <a:r>
                        <a:rPr lang="en-US" altLang="ko-KR" sz="1200" dirty="0"/>
                        <a:t>(3-2)</a:t>
                      </a:r>
                    </a:p>
                    <a:p>
                      <a:pPr latinLnBrk="1"/>
                      <a:r>
                        <a:rPr lang="ko-KR" altLang="en-US" sz="1200" dirty="0"/>
                        <a:t>전기자기학</a:t>
                      </a:r>
                      <a:r>
                        <a:rPr lang="en-US" altLang="ko-KR" sz="1200" dirty="0"/>
                        <a:t>(2-1)</a:t>
                      </a:r>
                    </a:p>
                    <a:p>
                      <a:pPr latinLnBrk="1"/>
                      <a:r>
                        <a:rPr lang="ko-KR" altLang="en-US" sz="1200" dirty="0"/>
                        <a:t>전자기학</a:t>
                      </a:r>
                      <a:r>
                        <a:rPr lang="en-US" altLang="ko-KR" sz="1200" dirty="0"/>
                        <a:t>(3-1), </a:t>
                      </a:r>
                      <a:r>
                        <a:rPr lang="ko-KR" altLang="en-US" sz="1200" dirty="0"/>
                        <a:t>제어공학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아날로그  회로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DSP </a:t>
                      </a:r>
                      <a:r>
                        <a:rPr lang="ko-KR" altLang="en-US" sz="1200" dirty="0"/>
                        <a:t>및 필터 설계 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반도체 </a:t>
                      </a:r>
                      <a:r>
                        <a:rPr lang="ko-KR" altLang="en-US" sz="1200" dirty="0" err="1"/>
                        <a:t>캡스톤디자인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회로 설계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2123973"/>
                  </a:ext>
                </a:extLst>
              </a:tr>
              <a:tr h="3691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NB-IOT</a:t>
                      </a:r>
                      <a:r>
                        <a:rPr lang="ko-KR" altLang="en-US" sz="1200" dirty="0"/>
                        <a:t> 코딩 </a:t>
                      </a:r>
                      <a:r>
                        <a:rPr lang="en-US" altLang="ko-KR" sz="1200" dirty="0"/>
                        <a:t>(2-1)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논리회로</a:t>
                      </a:r>
                      <a:r>
                        <a:rPr lang="en-US" altLang="ko-KR" sz="1200" dirty="0"/>
                        <a:t>(1-</a:t>
                      </a:r>
                      <a:r>
                        <a:rPr lang="ko-KR" altLang="en-US" sz="1200" dirty="0"/>
                        <a:t>여름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/>
                        <a:t>하드웨어 설계 언어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RISC-V </a:t>
                      </a:r>
                      <a:r>
                        <a:rPr lang="ko-KR" altLang="en-US" sz="1200" dirty="0"/>
                        <a:t>프로세서 설계</a:t>
                      </a:r>
                      <a:endParaRPr lang="en-US" altLang="ko-KR" sz="1200" dirty="0"/>
                    </a:p>
                    <a:p>
                      <a:pPr latinLnBrk="1"/>
                      <a:r>
                        <a:rPr lang="en-US" altLang="ko-KR" sz="1200" dirty="0"/>
                        <a:t>FPGA </a:t>
                      </a:r>
                      <a:r>
                        <a:rPr lang="ko-KR" altLang="en-US" sz="1200" dirty="0"/>
                        <a:t>설계실습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FPGA </a:t>
                      </a:r>
                      <a:r>
                        <a:rPr lang="ko-KR" altLang="en-US" sz="1200" dirty="0"/>
                        <a:t>설계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84086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2C64356-7BA4-4DB6-AF82-A9ABFBBEB0F1}"/>
              </a:ext>
            </a:extLst>
          </p:cNvPr>
          <p:cNvSpPr txBox="1"/>
          <p:nvPr/>
        </p:nvSpPr>
        <p:spPr>
          <a:xfrm>
            <a:off x="389467" y="1855351"/>
            <a:ext cx="234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r>
              <a:rPr lang="ko-KR" altLang="en-US" dirty="0"/>
              <a:t>학년 추천방안 </a:t>
            </a:r>
          </a:p>
        </p:txBody>
      </p:sp>
    </p:spTree>
    <p:extLst>
      <p:ext uri="{BB962C8B-B14F-4D97-AF65-F5344CB8AC3E}">
        <p14:creationId xmlns:p14="http://schemas.microsoft.com/office/powerpoint/2010/main" val="3806506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6F2E96F-DF8E-452D-AD7F-2B98104B55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장학금 관련 변경 사항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3C892D4-12AA-4121-82B5-14F468A469FE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19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5978DD-89EA-4821-A370-9CB29E48308D}"/>
              </a:ext>
            </a:extLst>
          </p:cNvPr>
          <p:cNvSpPr txBox="1"/>
          <p:nvPr/>
        </p:nvSpPr>
        <p:spPr>
          <a:xfrm>
            <a:off x="768350" y="1035050"/>
            <a:ext cx="9017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2025</a:t>
            </a:r>
            <a:r>
              <a:rPr lang="ko-KR" altLang="en-US" dirty="0"/>
              <a:t>년 </a:t>
            </a:r>
            <a:r>
              <a:rPr lang="en-US" altLang="ko-KR" dirty="0"/>
              <a:t>8</a:t>
            </a:r>
            <a:r>
              <a:rPr lang="ko-KR" altLang="en-US" dirty="0"/>
              <a:t>월 이전 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1, 2</a:t>
            </a:r>
            <a:r>
              <a:rPr lang="ko-KR" altLang="en-US" dirty="0"/>
              <a:t>학기  </a:t>
            </a:r>
            <a:r>
              <a:rPr lang="en-US" altLang="ko-KR" dirty="0"/>
              <a:t>: </a:t>
            </a:r>
            <a:r>
              <a:rPr lang="ko-KR" altLang="en-US" dirty="0"/>
              <a:t>학기당  </a:t>
            </a:r>
            <a:r>
              <a:rPr lang="en-US" altLang="ko-KR" dirty="0"/>
              <a:t>12</a:t>
            </a:r>
            <a:r>
              <a:rPr lang="ko-KR" altLang="en-US" dirty="0"/>
              <a:t>학점 이상 수강 시 장학금</a:t>
            </a:r>
            <a:r>
              <a:rPr lang="en-US" altLang="ko-KR" dirty="0"/>
              <a:t>(100</a:t>
            </a:r>
            <a:r>
              <a:rPr lang="ko-KR" altLang="en-US" dirty="0"/>
              <a:t>만원 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계절학기 </a:t>
            </a:r>
            <a:r>
              <a:rPr lang="en-US" altLang="ko-KR" dirty="0"/>
              <a:t>: 3</a:t>
            </a:r>
            <a:r>
              <a:rPr lang="ko-KR" altLang="en-US" dirty="0"/>
              <a:t>학점 수강 시 장학금 </a:t>
            </a:r>
            <a:r>
              <a:rPr lang="en-US" altLang="ko-KR" dirty="0"/>
              <a:t>(50</a:t>
            </a:r>
            <a:r>
              <a:rPr lang="ko-KR" altLang="en-US" dirty="0"/>
              <a:t>만원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en-US" altLang="ko-KR" dirty="0"/>
              <a:t>2025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 이후 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</a:t>
            </a:r>
            <a:r>
              <a:rPr lang="ko-KR" altLang="en-US" dirty="0"/>
              <a:t>학기 </a:t>
            </a:r>
            <a:r>
              <a:rPr lang="en-US" altLang="ko-KR" dirty="0"/>
              <a:t>6</a:t>
            </a:r>
            <a:r>
              <a:rPr lang="ko-KR" altLang="en-US" dirty="0"/>
              <a:t>학점 </a:t>
            </a:r>
            <a:r>
              <a:rPr lang="en-US" altLang="ko-KR" dirty="0"/>
              <a:t>, 1</a:t>
            </a:r>
            <a:r>
              <a:rPr lang="ko-KR" altLang="en-US" dirty="0"/>
              <a:t>학기 </a:t>
            </a:r>
            <a:r>
              <a:rPr lang="en-US" altLang="ko-KR" dirty="0"/>
              <a:t>6</a:t>
            </a:r>
            <a:r>
              <a:rPr lang="ko-KR" altLang="en-US" dirty="0"/>
              <a:t>학점 총 </a:t>
            </a:r>
            <a:r>
              <a:rPr lang="en-US" altLang="ko-KR" dirty="0"/>
              <a:t>12</a:t>
            </a:r>
            <a:r>
              <a:rPr lang="ko-KR" altLang="en-US" dirty="0"/>
              <a:t>학점 수강 시 장학금 </a:t>
            </a:r>
            <a:r>
              <a:rPr lang="en-US" altLang="ko-KR" dirty="0"/>
              <a:t>( 2026.6</a:t>
            </a:r>
            <a:r>
              <a:rPr lang="ko-KR" altLang="en-US" dirty="0"/>
              <a:t>월 </a:t>
            </a:r>
            <a:r>
              <a:rPr lang="en-US" altLang="ko-KR" dirty="0"/>
              <a:t>100</a:t>
            </a:r>
            <a:r>
              <a:rPr lang="ko-KR" altLang="en-US" dirty="0"/>
              <a:t>만원 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계절학기 </a:t>
            </a:r>
            <a:r>
              <a:rPr lang="en-US" altLang="ko-KR" dirty="0"/>
              <a:t>: 3</a:t>
            </a:r>
            <a:r>
              <a:rPr lang="ko-KR" altLang="en-US" dirty="0"/>
              <a:t>학점 수강 시 장학금 </a:t>
            </a:r>
            <a:r>
              <a:rPr lang="en-US" altLang="ko-KR" dirty="0"/>
              <a:t>(50</a:t>
            </a:r>
            <a:r>
              <a:rPr lang="ko-KR" altLang="en-US" dirty="0"/>
              <a:t>만원</a:t>
            </a:r>
            <a:r>
              <a:rPr lang="en-US" altLang="ko-KR" dirty="0"/>
              <a:t>) </a:t>
            </a:r>
          </a:p>
          <a:p>
            <a:endParaRPr lang="en-US" altLang="ko-KR" dirty="0"/>
          </a:p>
          <a:p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트랙이 동일 트랙이어야 함 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0185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289871C8-E1AC-4666-83F1-DD671069F2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수강신청 방법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84130E-55BE-4787-A557-D0F402703E2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20</a:t>
            </a:r>
            <a:endParaRPr lang="ko-KR" altLang="en-US" dirty="0"/>
          </a:p>
        </p:txBody>
      </p:sp>
      <p:pic>
        <p:nvPicPr>
          <p:cNvPr id="1025" name="_x529682160" descr="EMB00000ee8b94c">
            <a:extLst>
              <a:ext uri="{FF2B5EF4-FFF2-40B4-BE49-F238E27FC236}">
                <a16:creationId xmlns:a16="http://schemas.microsoft.com/office/drawing/2014/main" id="{C9757676-9990-46FE-A61B-3743E45E7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38" y="628650"/>
            <a:ext cx="4191562" cy="612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3D652540-1467-49A7-80D8-C83DB31989E2}"/>
              </a:ext>
            </a:extLst>
          </p:cNvPr>
          <p:cNvSpPr/>
          <p:nvPr/>
        </p:nvSpPr>
        <p:spPr>
          <a:xfrm>
            <a:off x="406399" y="1203236"/>
            <a:ext cx="66538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/>
              <a:t>수강신청 변경원 파일의 수강 변경원 양식에 내용을 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채워 양수정선생</a:t>
            </a:r>
            <a:r>
              <a:rPr lang="en-US" altLang="ko-KR" dirty="0"/>
              <a:t>(tnwjddl@wsu.ac.kr )</a:t>
            </a:r>
            <a:r>
              <a:rPr lang="ko-KR" altLang="en-US" dirty="0"/>
              <a:t>한테 카카오톡 또는 </a:t>
            </a: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서면</a:t>
            </a:r>
            <a:r>
              <a:rPr lang="en-US" altLang="ko-KR" dirty="0"/>
              <a:t>(W17 </a:t>
            </a:r>
            <a:r>
              <a:rPr lang="ko-KR" altLang="en-US" dirty="0"/>
              <a:t>서관 </a:t>
            </a:r>
            <a:r>
              <a:rPr lang="en-US" altLang="ko-KR" dirty="0"/>
              <a:t>403</a:t>
            </a:r>
            <a:r>
              <a:rPr lang="ko-KR" altLang="en-US" dirty="0"/>
              <a:t>호</a:t>
            </a:r>
            <a:r>
              <a:rPr lang="en-US" altLang="ko-KR" dirty="0"/>
              <a:t>)</a:t>
            </a:r>
            <a:r>
              <a:rPr lang="ko-KR" altLang="en-US" dirty="0"/>
              <a:t> 제출</a:t>
            </a:r>
            <a:endParaRPr lang="en-US" altLang="ko-KR" dirty="0"/>
          </a:p>
          <a:p>
            <a:r>
              <a:rPr lang="en-US" altLang="ko-KR" dirty="0"/>
              <a:t> </a:t>
            </a:r>
            <a:r>
              <a:rPr lang="ko-KR" altLang="en-US" dirty="0"/>
              <a:t>전화번호 </a:t>
            </a:r>
            <a:r>
              <a:rPr lang="en-US" altLang="ko-KR" dirty="0"/>
              <a:t>: 042-629-6904 </a:t>
            </a:r>
          </a:p>
          <a:p>
            <a:pPr marL="285750" indent="-285750">
              <a:buFontTx/>
              <a:buChar char="-"/>
            </a:pPr>
            <a:endParaRPr lang="en-US" altLang="ko-KR" dirty="0"/>
          </a:p>
          <a:p>
            <a:pPr marL="285750" indent="-285750">
              <a:buFontTx/>
              <a:buChar char="-"/>
            </a:pPr>
            <a:r>
              <a:rPr lang="ko-KR" altLang="en-US" dirty="0"/>
              <a:t>성적 처리  </a:t>
            </a:r>
            <a:r>
              <a:rPr lang="en-US" altLang="ko-KR" dirty="0"/>
              <a:t>A (40%</a:t>
            </a:r>
            <a:r>
              <a:rPr lang="ko-KR" altLang="en-US" dirty="0"/>
              <a:t>이하</a:t>
            </a:r>
            <a:r>
              <a:rPr lang="en-US" altLang="ko-KR" dirty="0"/>
              <a:t>) , B </a:t>
            </a:r>
            <a:r>
              <a:rPr lang="ko-KR" altLang="en-US" dirty="0"/>
              <a:t>이하 </a:t>
            </a:r>
            <a:r>
              <a:rPr lang="en-US" altLang="ko-KR" dirty="0"/>
              <a:t>(60%</a:t>
            </a:r>
            <a:r>
              <a:rPr lang="ko-KR" altLang="en-US" dirty="0"/>
              <a:t>이상 </a:t>
            </a:r>
            <a:r>
              <a:rPr lang="en-US" altLang="ko-KR" dirty="0"/>
              <a:t>): </a:t>
            </a:r>
            <a:r>
              <a:rPr lang="ko-KR" altLang="en-US" dirty="0"/>
              <a:t>특별교육과정 </a:t>
            </a:r>
          </a:p>
        </p:txBody>
      </p:sp>
    </p:spTree>
    <p:extLst>
      <p:ext uri="{BB962C8B-B14F-4D97-AF65-F5344CB8AC3E}">
        <p14:creationId xmlns:p14="http://schemas.microsoft.com/office/powerpoint/2010/main" val="343054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610CA72A-BE76-4703-83C6-3D21173001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제출 서류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7C59CA6-BDA0-449F-A1E1-ADB3A1F32A6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/>
              <a:t>21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BDCDEEA-FC83-4487-AA18-CC195365B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9345"/>
            <a:ext cx="12192000" cy="437931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A135682-E07E-4149-A467-964D83A9F4FB}"/>
              </a:ext>
            </a:extLst>
          </p:cNvPr>
          <p:cNvSpPr/>
          <p:nvPr/>
        </p:nvSpPr>
        <p:spPr>
          <a:xfrm>
            <a:off x="7179733" y="2857989"/>
            <a:ext cx="4605867" cy="2191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13B8B5-53EE-420A-B813-582B9AF0443D}"/>
              </a:ext>
            </a:extLst>
          </p:cNvPr>
          <p:cNvSpPr txBox="1"/>
          <p:nvPr/>
        </p:nvSpPr>
        <p:spPr>
          <a:xfrm>
            <a:off x="8509000" y="5565227"/>
            <a:ext cx="2091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r>
              <a:rPr lang="ko-KR" altLang="en-US" dirty="0" err="1"/>
              <a:t>신청시</a:t>
            </a:r>
            <a:r>
              <a:rPr lang="ko-KR" altLang="en-US" dirty="0"/>
              <a:t> 필수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42907C-B783-4DE0-A60C-87BE8A8577FB}"/>
              </a:ext>
            </a:extLst>
          </p:cNvPr>
          <p:cNvSpPr txBox="1"/>
          <p:nvPr/>
        </p:nvSpPr>
        <p:spPr>
          <a:xfrm>
            <a:off x="5390000" y="5426728"/>
            <a:ext cx="1794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중급반</a:t>
            </a:r>
            <a:r>
              <a:rPr lang="ko-KR" altLang="en-US" dirty="0"/>
              <a:t> 선택 시 제출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CB744C-FE14-4EEE-BE53-75482035E556}"/>
              </a:ext>
            </a:extLst>
          </p:cNvPr>
          <p:cNvSpPr txBox="1"/>
          <p:nvPr/>
        </p:nvSpPr>
        <p:spPr>
          <a:xfrm>
            <a:off x="3641959" y="5426728"/>
            <a:ext cx="1631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중급심화반</a:t>
            </a:r>
            <a:endParaRPr lang="en-US" altLang="ko-KR" dirty="0"/>
          </a:p>
          <a:p>
            <a:r>
              <a:rPr lang="ko-KR" altLang="en-US" dirty="0"/>
              <a:t>선택 시 제출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CACF64-BE4D-4D34-9F8B-EF294262372B}"/>
              </a:ext>
            </a:extLst>
          </p:cNvPr>
          <p:cNvSpPr/>
          <p:nvPr/>
        </p:nvSpPr>
        <p:spPr>
          <a:xfrm>
            <a:off x="3622431" y="2848708"/>
            <a:ext cx="1670538" cy="21912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DE3401F-9613-466A-BBB4-6DC8748DF4B6}"/>
              </a:ext>
            </a:extLst>
          </p:cNvPr>
          <p:cNvSpPr/>
          <p:nvPr/>
        </p:nvSpPr>
        <p:spPr>
          <a:xfrm>
            <a:off x="5354515" y="2857989"/>
            <a:ext cx="1794943" cy="21912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280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B539360F-3AF5-49BB-9E3E-30948B2C8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26" y="3016726"/>
            <a:ext cx="4867954" cy="1657581"/>
          </a:xfrm>
          <a:prstGeom prst="rect">
            <a:avLst/>
          </a:prstGeom>
        </p:spPr>
      </p:pic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513B70FE-8178-43F5-8FA0-FEB2D96540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상담교수 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3E9ED15-06E5-4C8C-8F1E-70BF72AE1FE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/>
              <a:t>2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C33C93E-659B-4C3A-885F-247A1BA90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426" y="5037717"/>
            <a:ext cx="4974981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43D0750-29B4-4CAF-843E-6EC8F0BBF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9121" y="4985173"/>
            <a:ext cx="4696480" cy="1629002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2001E0E1-42FA-42AB-9D5E-98A28D98359A}"/>
              </a:ext>
            </a:extLst>
          </p:cNvPr>
          <p:cNvSpPr/>
          <p:nvPr/>
        </p:nvSpPr>
        <p:spPr>
          <a:xfrm>
            <a:off x="426426" y="4617692"/>
            <a:ext cx="5884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/>
              <a:t>중급</a:t>
            </a:r>
            <a:r>
              <a:rPr lang="en-US" altLang="ko-KR"/>
              <a:t>(</a:t>
            </a:r>
            <a:r>
              <a:rPr lang="ko-KR" altLang="en-US"/>
              <a:t>심화</a:t>
            </a:r>
            <a:r>
              <a:rPr lang="en-US" altLang="ko-KR"/>
              <a:t>)</a:t>
            </a:r>
            <a:r>
              <a:rPr lang="ko-KR" altLang="en-US"/>
              <a:t>과정 </a:t>
            </a:r>
            <a:r>
              <a:rPr lang="en-US" altLang="ko-KR"/>
              <a:t>(ANALOG  TRACK)  =&gt; </a:t>
            </a:r>
            <a:r>
              <a:rPr lang="ko-KR" altLang="en-US"/>
              <a:t>이상용</a:t>
            </a:r>
            <a:r>
              <a:rPr lang="en-US" altLang="ko-KR"/>
              <a:t>, </a:t>
            </a:r>
            <a:r>
              <a:rPr lang="ko-KR" altLang="en-US"/>
              <a:t>방연섭 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E42308A-9098-4EB6-B9D9-8AC39568731C}"/>
              </a:ext>
            </a:extLst>
          </p:cNvPr>
          <p:cNvSpPr/>
          <p:nvPr/>
        </p:nvSpPr>
        <p:spPr>
          <a:xfrm>
            <a:off x="429942" y="2676627"/>
            <a:ext cx="5699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/>
              <a:t>중급</a:t>
            </a:r>
            <a:r>
              <a:rPr lang="en-US" altLang="ko-KR"/>
              <a:t>(</a:t>
            </a:r>
            <a:r>
              <a:rPr lang="ko-KR" altLang="en-US"/>
              <a:t>심화</a:t>
            </a:r>
            <a:r>
              <a:rPr lang="en-US" altLang="ko-KR"/>
              <a:t>)</a:t>
            </a:r>
            <a:r>
              <a:rPr lang="ko-KR" altLang="en-US"/>
              <a:t>과정  </a:t>
            </a:r>
            <a:r>
              <a:rPr lang="en-US" altLang="ko-KR"/>
              <a:t>(DIGITAL TRACK) =&gt;  </a:t>
            </a:r>
            <a:r>
              <a:rPr lang="ko-KR" altLang="en-US"/>
              <a:t>어익수</a:t>
            </a:r>
            <a:r>
              <a:rPr lang="en-US" altLang="ko-KR"/>
              <a:t>, </a:t>
            </a:r>
            <a:r>
              <a:rPr lang="ko-KR" altLang="en-US"/>
              <a:t>전인산</a:t>
            </a:r>
            <a:endParaRPr lang="en-US" altLang="ko-KR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D5AB8E-D309-492A-9453-0D5C930438E2}"/>
              </a:ext>
            </a:extLst>
          </p:cNvPr>
          <p:cNvSpPr/>
          <p:nvPr/>
        </p:nvSpPr>
        <p:spPr>
          <a:xfrm>
            <a:off x="335094" y="675887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/>
              <a:t>중급과정 </a:t>
            </a:r>
            <a:r>
              <a:rPr lang="en-US" altLang="ko-KR"/>
              <a:t>=&gt; </a:t>
            </a:r>
            <a:r>
              <a:rPr lang="ko-KR" altLang="en-US"/>
              <a:t>백영석</a:t>
            </a:r>
            <a:r>
              <a:rPr lang="en-US" altLang="ko-KR"/>
              <a:t>, </a:t>
            </a:r>
            <a:r>
              <a:rPr lang="ko-KR" altLang="en-US"/>
              <a:t>김형남 </a:t>
            </a:r>
            <a:endParaRPr lang="en-US" altLang="ko-KR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1A8F9B8-57F8-464F-9CDA-676C9E63CE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9121" y="3004342"/>
            <a:ext cx="4848902" cy="169568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A44C7FC-916A-4FC7-A981-69A66E7E0F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212" b="10674"/>
          <a:stretch/>
        </p:blipFill>
        <p:spPr>
          <a:xfrm>
            <a:off x="416899" y="1057259"/>
            <a:ext cx="4877481" cy="141583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C5CC199-D1B1-41EB-87A2-576F989CDE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7673" y="963739"/>
            <a:ext cx="4839375" cy="162900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33623446-A441-40FB-92E7-23423B267238}"/>
              </a:ext>
            </a:extLst>
          </p:cNvPr>
          <p:cNvSpPr/>
          <p:nvPr/>
        </p:nvSpPr>
        <p:spPr>
          <a:xfrm>
            <a:off x="3769197" y="2123555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010-8010-6942</a:t>
            </a:r>
            <a:endParaRPr lang="en-US" altLang="ko-KR" sz="16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8B43C86-E974-4D61-9989-AFE01ABFE630}"/>
              </a:ext>
            </a:extLst>
          </p:cNvPr>
          <p:cNvSpPr/>
          <p:nvPr/>
        </p:nvSpPr>
        <p:spPr>
          <a:xfrm>
            <a:off x="9179397" y="2129860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010-2774-1807</a:t>
            </a:r>
            <a:endParaRPr lang="en-US" altLang="ko-KR" sz="16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7C90E9A-2831-4BEF-8ADF-9A751EF48F69}"/>
              </a:ext>
            </a:extLst>
          </p:cNvPr>
          <p:cNvSpPr/>
          <p:nvPr/>
        </p:nvSpPr>
        <p:spPr>
          <a:xfrm>
            <a:off x="3477907" y="4228445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010-2849-3079</a:t>
            </a:r>
            <a:endParaRPr lang="en-US" altLang="ko-KR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EF67AB3-9613-4153-91E9-466AF0DFD6F3}"/>
              </a:ext>
            </a:extLst>
          </p:cNvPr>
          <p:cNvSpPr/>
          <p:nvPr/>
        </p:nvSpPr>
        <p:spPr>
          <a:xfrm>
            <a:off x="9257384" y="4228445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010-2203-4553</a:t>
            </a:r>
            <a:endParaRPr lang="en-US" altLang="ko-KR" sz="1600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102845A-6821-4398-941F-64437E6BB1E9}"/>
              </a:ext>
            </a:extLst>
          </p:cNvPr>
          <p:cNvSpPr/>
          <p:nvPr/>
        </p:nvSpPr>
        <p:spPr>
          <a:xfrm>
            <a:off x="3550493" y="6220203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010-3413-0253</a:t>
            </a:r>
            <a:endParaRPr lang="en-US" altLang="ko-KR" sz="16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9853D41-4D48-4E0A-9269-18C2B4D9CE8B}"/>
              </a:ext>
            </a:extLst>
          </p:cNvPr>
          <p:cNvSpPr/>
          <p:nvPr/>
        </p:nvSpPr>
        <p:spPr>
          <a:xfrm>
            <a:off x="9470647" y="6157753"/>
            <a:ext cx="160653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010-8027-6167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278909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E14CEAE596FAEC4EAACC9787342CB4B2" ma:contentTypeVersion="11" ma:contentTypeDescription="새 문서를 만듭니다." ma:contentTypeScope="" ma:versionID="626fabcb292d7ac979141e412f388f84">
  <xsd:schema xmlns:xsd="http://www.w3.org/2001/XMLSchema" xmlns:xs="http://www.w3.org/2001/XMLSchema" xmlns:p="http://schemas.microsoft.com/office/2006/metadata/properties" xmlns:ns3="03c8c8b4-a969-4b53-a0cb-bd601c8d286d" targetNamespace="http://schemas.microsoft.com/office/2006/metadata/properties" ma:root="true" ma:fieldsID="00a0601caf56ccf9fa6693fccbc26683" ns3:_="">
    <xsd:import namespace="03c8c8b4-a969-4b53-a0cb-bd601c8d28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c8c8b4-a969-4b53-a0cb-bd601c8d28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A95BA66-947B-4D4F-9D2E-DAB9845D06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c8c8b4-a969-4b53-a0cb-bd601c8d28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C692BE-5D01-4325-A46C-26F6ACB76A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28FDDC-A71D-4388-A7D7-40584A4E4FAA}">
  <ds:schemaRefs>
    <ds:schemaRef ds:uri="http://schemas.openxmlformats.org/package/2006/metadata/core-properties"/>
    <ds:schemaRef ds:uri="http://purl.org/dc/terms/"/>
    <ds:schemaRef ds:uri="http://purl.org/dc/dcmitype/"/>
    <ds:schemaRef ds:uri="http://purl.org/dc/elements/1.1/"/>
    <ds:schemaRef ds:uri="03c8c8b4-a969-4b53-a0cb-bd601c8d286d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8942</TotalTime>
  <Words>601</Words>
  <Application>Microsoft Office PowerPoint</Application>
  <PresentationFormat>와이드스크린</PresentationFormat>
  <Paragraphs>153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맑은 고딕</vt:lpstr>
      <vt:lpstr>에스코어 드림 6 Bold</vt:lpstr>
      <vt:lpstr>Arial</vt:lpstr>
      <vt:lpstr>Office 테마</vt:lpstr>
      <vt:lpstr>반도체 BootCamp  사업설명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Administrator</cp:lastModifiedBy>
  <cp:revision>378</cp:revision>
  <dcterms:created xsi:type="dcterms:W3CDTF">2023-01-31T08:06:09Z</dcterms:created>
  <dcterms:modified xsi:type="dcterms:W3CDTF">2025-09-04T01:27:19Z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0x010100E14CEAE596FAEC4EAACC9787342CB4B2</vt:lpwstr>
  </property>
</Properties>
</file>